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322" r:id="rId2"/>
    <p:sldId id="296" r:id="rId3"/>
    <p:sldId id="333" r:id="rId4"/>
    <p:sldId id="335" r:id="rId5"/>
    <p:sldId id="336" r:id="rId6"/>
    <p:sldId id="337" r:id="rId7"/>
    <p:sldId id="406" r:id="rId8"/>
    <p:sldId id="371" r:id="rId9"/>
    <p:sldId id="372" r:id="rId10"/>
    <p:sldId id="373" r:id="rId11"/>
    <p:sldId id="374" r:id="rId12"/>
    <p:sldId id="375" r:id="rId13"/>
    <p:sldId id="376" r:id="rId14"/>
    <p:sldId id="377" r:id="rId15"/>
    <p:sldId id="378" r:id="rId16"/>
    <p:sldId id="379" r:id="rId17"/>
    <p:sldId id="380" r:id="rId18"/>
    <p:sldId id="381" r:id="rId19"/>
    <p:sldId id="382" r:id="rId20"/>
    <p:sldId id="383" r:id="rId21"/>
    <p:sldId id="384" r:id="rId22"/>
    <p:sldId id="385" r:id="rId23"/>
    <p:sldId id="386" r:id="rId24"/>
    <p:sldId id="387" r:id="rId25"/>
    <p:sldId id="388" r:id="rId26"/>
    <p:sldId id="389" r:id="rId27"/>
    <p:sldId id="390" r:id="rId28"/>
    <p:sldId id="391" r:id="rId29"/>
    <p:sldId id="392" r:id="rId30"/>
    <p:sldId id="393" r:id="rId31"/>
    <p:sldId id="394" r:id="rId32"/>
    <p:sldId id="395" r:id="rId33"/>
    <p:sldId id="396" r:id="rId34"/>
    <p:sldId id="397" r:id="rId35"/>
    <p:sldId id="398" r:id="rId36"/>
    <p:sldId id="399" r:id="rId37"/>
    <p:sldId id="400" r:id="rId38"/>
    <p:sldId id="401" r:id="rId39"/>
    <p:sldId id="402" r:id="rId40"/>
    <p:sldId id="403" r:id="rId41"/>
    <p:sldId id="404" r:id="rId42"/>
    <p:sldId id="405" r:id="rId43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90" y="5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E13E45-B8D9-4113-8959-6BB4076D71D7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C7FFE-EB14-4A06-A545-607F63DE80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1875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57D9B-2DD9-47D8-9460-3BC32627DAE0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716FD-9BB0-4DCE-8736-8F33A22CBB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987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716FD-9BB0-4DCE-8736-8F33A22CBB8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371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716FD-9BB0-4DCE-8736-8F33A22CBB8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289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716FD-9BB0-4DCE-8736-8F33A22CBB8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864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716FD-9BB0-4DCE-8736-8F33A22CBB8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668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716FD-9BB0-4DCE-8736-8F33A22CBB8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552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716FD-9BB0-4DCE-8736-8F33A22CBB8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764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C3136-5724-48CF-8C6D-AD3B577F4401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9E75-5BEB-451A-A5B5-A16E1F455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452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C3136-5724-48CF-8C6D-AD3B577F4401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9E75-5BEB-451A-A5B5-A16E1F455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755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C3136-5724-48CF-8C6D-AD3B577F4401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9E75-5BEB-451A-A5B5-A16E1F455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357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C3136-5724-48CF-8C6D-AD3B577F4401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9E75-5BEB-451A-A5B5-A16E1F455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966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C3136-5724-48CF-8C6D-AD3B577F4401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9E75-5BEB-451A-A5B5-A16E1F455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00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C3136-5724-48CF-8C6D-AD3B577F4401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9E75-5BEB-451A-A5B5-A16E1F455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638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C3136-5724-48CF-8C6D-AD3B577F4401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9E75-5BEB-451A-A5B5-A16E1F455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182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C3136-5724-48CF-8C6D-AD3B577F4401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9E75-5BEB-451A-A5B5-A16E1F455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425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C3136-5724-48CF-8C6D-AD3B577F4401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9E75-5BEB-451A-A5B5-A16E1F455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5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C3136-5724-48CF-8C6D-AD3B577F4401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9E75-5BEB-451A-A5B5-A16E1F455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85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C3136-5724-48CF-8C6D-AD3B577F4401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9E75-5BEB-451A-A5B5-A16E1F455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632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C3136-5724-48CF-8C6D-AD3B577F4401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E9E75-5BEB-451A-A5B5-A16E1F455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546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22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zakupki.gov.ru/epz/order/notice/ea44/view/common-info.html?regNumber=0801500001121000266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zakupki.gov.ru/epz/order/notice/ea44/view/common-info.html?regNumber=0801500001121000307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akupki.gov.ru/epz/order/notice/ea44/view/common-info.html?regNumber=0101500000321000049" TargetMode="External"/><Relationship Id="rId11" Type="http://schemas.openxmlformats.org/officeDocument/2006/relationships/hyperlink" Target="https://zakupki.gov.ru/epz/order/notice/ea44/view/common-info.html?regNumber=0101200007221000002" TargetMode="External"/><Relationship Id="rId5" Type="http://schemas.openxmlformats.org/officeDocument/2006/relationships/image" Target="../media/image5.png"/><Relationship Id="rId10" Type="http://schemas.openxmlformats.org/officeDocument/2006/relationships/hyperlink" Target="https://zakupki.gov.ru/epz/order/notice/ea44/view/common-info.html?regNumber=0101500000321000050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zakupki.gov.ru/epz/order/notice/ea44/view/common-info.html?regNumber=080150000112100031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25E81CC-9EA2-4452-A2F8-3BBEBA9C9F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85"/>
          <a:stretch/>
        </p:blipFill>
        <p:spPr>
          <a:xfrm>
            <a:off x="740686" y="2677946"/>
            <a:ext cx="7024340" cy="2244594"/>
          </a:xfrm>
          <a:prstGeom prst="rect">
            <a:avLst/>
          </a:prstGeom>
        </p:spPr>
      </p:pic>
      <p:pic>
        <p:nvPicPr>
          <p:cNvPr id="4" name="Рисунок 3" descr="Изображение выглядит как нож&#10;&#10;Автоматически созданное описание">
            <a:extLst>
              <a:ext uri="{FF2B5EF4-FFF2-40B4-BE49-F238E27FC236}">
                <a16:creationId xmlns:a16="http://schemas.microsoft.com/office/drawing/2014/main" xmlns="" id="{21DF4756-F61C-4A36-85FA-FB0579EC80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84"/>
          <a:stretch/>
        </p:blipFill>
        <p:spPr>
          <a:xfrm>
            <a:off x="7264400" y="260648"/>
            <a:ext cx="1879600" cy="1299183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818334">
            <a:off x="5583366" y="2447540"/>
            <a:ext cx="2647904" cy="3638698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endParaRPr lang="ru-RU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410078"/>
            <a:ext cx="1104817" cy="110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04" y="226990"/>
            <a:ext cx="833764" cy="8060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59213" y="2780356"/>
            <a:ext cx="49601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СОВЕЩАНИЕ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РЕЖИМЕ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ВКС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подготовке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общеобразовательных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учреждений к открытию центров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образования естественно-научной и технологической направленностей «Точка роста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» в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157568" y="132868"/>
            <a:ext cx="3864270" cy="994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МИНИСТЕРСТВО ОБРАЗОВАНИЯ И НАУКИ РЕСПУБЛИКИ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АШКОРТОСТАН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819" y="5588828"/>
            <a:ext cx="2347582" cy="7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01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2B26B29E-1ACA-4BC2-B187-CB31B2B68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846" y="1016005"/>
            <a:ext cx="6040211" cy="688181"/>
          </a:xfrm>
        </p:spPr>
        <p:txBody>
          <a:bodyPr>
            <a:normAutofit fontScale="90000"/>
          </a:bodyPr>
          <a:lstStyle/>
          <a:p>
            <a:r>
              <a:rPr lang="ru-RU" dirty="0"/>
              <a:t>Сценарии зонирования кабинетов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31" y="2339885"/>
            <a:ext cx="2617010" cy="1998618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2B26B29E-1ACA-4BC2-B187-CB31B2B68078}"/>
              </a:ext>
            </a:extLst>
          </p:cNvPr>
          <p:cNvSpPr txBox="1">
            <a:spLocks/>
          </p:cNvSpPr>
          <p:nvPr/>
        </p:nvSpPr>
        <p:spPr>
          <a:xfrm>
            <a:off x="288530" y="4724821"/>
            <a:ext cx="2617010" cy="688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ru-RU" sz="1350" dirty="0"/>
              <a:t>ФИЗИЧЕСКАЯ ЛАБОРАТОРИЯ</a:t>
            </a:r>
            <a:endParaRPr lang="ru-RU" sz="135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600" y="2339885"/>
            <a:ext cx="2648800" cy="20255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232" y="2512164"/>
            <a:ext cx="2556238" cy="1853273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2B26B29E-1ACA-4BC2-B187-CB31B2B68078}"/>
              </a:ext>
            </a:extLst>
          </p:cNvPr>
          <p:cNvSpPr txBox="1">
            <a:spLocks/>
          </p:cNvSpPr>
          <p:nvPr/>
        </p:nvSpPr>
        <p:spPr>
          <a:xfrm>
            <a:off x="3059093" y="4724822"/>
            <a:ext cx="2683754" cy="688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 anchor="ctr">
            <a:normAutofit lnSpcReduction="100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ru-RU" sz="1350" dirty="0"/>
              <a:t>ХИМИЧЕСКАЯ И БИОЛОГИЧЕСКАЯ ЛАБОРАТОРИЯ</a:t>
            </a:r>
            <a:endParaRPr lang="ru-RU" sz="1350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2B26B29E-1ACA-4BC2-B187-CB31B2B68078}"/>
              </a:ext>
            </a:extLst>
          </p:cNvPr>
          <p:cNvSpPr txBox="1">
            <a:spLocks/>
          </p:cNvSpPr>
          <p:nvPr/>
        </p:nvSpPr>
        <p:spPr>
          <a:xfrm>
            <a:off x="5896400" y="4724822"/>
            <a:ext cx="2866328" cy="688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ru-RU" sz="1350" dirty="0"/>
              <a:t>ТЕХНОЛОГИЧЕСКАЯ ЛАБОРАТОРИЯ</a:t>
            </a:r>
            <a:endParaRPr lang="ru-RU" sz="1350" dirty="0"/>
          </a:p>
        </p:txBody>
      </p:sp>
    </p:spTree>
    <p:extLst>
      <p:ext uri="{BB962C8B-B14F-4D97-AF65-F5344CB8AC3E}">
        <p14:creationId xmlns:p14="http://schemas.microsoft.com/office/powerpoint/2010/main" val="1034830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blob:https://web.whatsapp.com/ffffc8de-6a8b-47c3-9a03-a777eafb3d2d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1030" name="AutoShape 6" descr="blob:https://web.whatsapp.com/ffffc8de-6a8b-47c3-9a03-a777eafb3d2d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1033" name="AutoShape 9" descr="blob:https://web.whatsapp.com/ffffc8de-6a8b-47c3-9a03-a777eafb3d2d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pic>
        <p:nvPicPr>
          <p:cNvPr id="16386" name="Picture 2" descr="https://sun9-33.userapi.com/impg/2ztVwcjsEYypZPPkCZ8TPkJvDxbfgvipA6ivag/RVYtqXJTfXU.jpg?size=1080x908&amp;quality=96&amp;sign=872b9d9475003df03c91f19ad6a80d21&amp;type=album"/>
          <p:cNvPicPr>
            <a:picLocks noChangeAspect="1" noChangeArrowheads="1"/>
          </p:cNvPicPr>
          <p:nvPr/>
        </p:nvPicPr>
        <p:blipFill>
          <a:blip r:embed="rId2" cstate="print"/>
          <a:srcRect l="1302" t="11944"/>
          <a:stretch>
            <a:fillRect/>
          </a:stretch>
        </p:blipFill>
        <p:spPr bwMode="auto">
          <a:xfrm>
            <a:off x="1267102" y="1361516"/>
            <a:ext cx="2612880" cy="1959887"/>
          </a:xfrm>
          <a:prstGeom prst="rect">
            <a:avLst/>
          </a:prstGeom>
          <a:noFill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 l="34062" t="34804" r="24063" b="12639"/>
          <a:stretch>
            <a:fillRect/>
          </a:stretch>
        </p:blipFill>
        <p:spPr bwMode="auto">
          <a:xfrm>
            <a:off x="4766040" y="1514615"/>
            <a:ext cx="2660624" cy="1878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/>
          <a:srcRect l="34062" t="36129" r="27266" b="11667"/>
          <a:stretch>
            <a:fillRect/>
          </a:stretch>
        </p:blipFill>
        <p:spPr bwMode="auto">
          <a:xfrm>
            <a:off x="1209837" y="3800349"/>
            <a:ext cx="2702205" cy="205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/>
          <a:srcRect l="34844" t="35790" r="29922" b="13194"/>
          <a:stretch>
            <a:fillRect/>
          </a:stretch>
        </p:blipFill>
        <p:spPr bwMode="auto">
          <a:xfrm>
            <a:off x="4929188" y="3864769"/>
            <a:ext cx="2334329" cy="1901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267102" y="1082568"/>
            <a:ext cx="2666882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defTabSz="685800" hangingPunct="0"/>
            <a:r>
              <a:rPr lang="ru-RU" sz="135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Calibri"/>
              </a:rPr>
              <a:t>ФИЗИЧЕСКАЯ ЛАБОРАТОРИЯ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682" y="1029868"/>
            <a:ext cx="3144320" cy="4847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defTabSz="685800" hangingPunct="0"/>
            <a:r>
              <a:rPr lang="ru-RU" sz="135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Calibri"/>
              </a:rPr>
              <a:t>ХИМИЧЕСКАЯ И БИОЛОГИЧЕСКАЯ </a:t>
            </a:r>
            <a:br>
              <a:rPr lang="ru-RU" sz="135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Calibri"/>
              </a:rPr>
            </a:br>
            <a:r>
              <a:rPr lang="ru-RU" sz="135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Calibri"/>
              </a:rPr>
              <a:t>ЛАБОРАТОРИЯ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98921" y="3536597"/>
            <a:ext cx="1273616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defTabSz="685800" hangingPunct="0"/>
            <a:r>
              <a:rPr lang="ru-RU" sz="135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Calibri"/>
              </a:rPr>
              <a:t>БИБЛИОТЕКА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28871" y="3536597"/>
            <a:ext cx="1677958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defTabSz="685800" hangingPunct="0"/>
            <a:r>
              <a:rPr lang="ru-RU" sz="135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Calibri"/>
              </a:rPr>
              <a:t>ЗОНА РЕКРЕАЦИИ</a:t>
            </a:r>
          </a:p>
        </p:txBody>
      </p:sp>
    </p:spTree>
    <p:extLst>
      <p:ext uri="{BB962C8B-B14F-4D97-AF65-F5344CB8AC3E}">
        <p14:creationId xmlns:p14="http://schemas.microsoft.com/office/powerpoint/2010/main" val="699929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BF5BF51-42D2-4C32-8211-822392DD3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65508"/>
            <a:ext cx="7886700" cy="1961984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ДИЗАЙНА ИНТЕРЬЕРА ШКОЛЫ </a:t>
            </a:r>
            <a:endParaRPr lang="ru-RU" sz="2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МБОУ </a:t>
            </a:r>
            <a:r>
              <a:rPr lang="ru-RU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СОШ ИМЕНИ М.КИРЕЕВА С.ШАРИПОВО </a:t>
            </a:r>
            <a:endParaRPr lang="ru-RU" sz="2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МР </a:t>
            </a:r>
            <a:r>
              <a:rPr lang="ru-RU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КУШНАРЕНКОВСКИЙ РАЙОН РБ </a:t>
            </a:r>
            <a:r>
              <a:rPr lang="ru-RU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РАМКАХ ФЕДЕРАЛЬНОГО ПРОЕКТА «СОВРЕМЕННАЯ ШКОЛА»</a:t>
            </a:r>
            <a:br>
              <a:rPr lang="ru-RU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3753" y="4878697"/>
            <a:ext cx="8736495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35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Разработал: </a:t>
            </a:r>
            <a:r>
              <a:rPr lang="ru-RU" sz="135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студент 4 курса </a:t>
            </a:r>
            <a:r>
              <a:rPr lang="ru-RU" sz="135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специальности Дизайн ГБПОУ </a:t>
            </a:r>
            <a:r>
              <a:rPr lang="ru-RU" sz="135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УГКТиД Михайлова М.Д.</a:t>
            </a:r>
          </a:p>
          <a:p>
            <a:pPr>
              <a:lnSpc>
                <a:spcPct val="150000"/>
              </a:lnSpc>
            </a:pPr>
            <a:r>
              <a:rPr lang="ru-RU" sz="135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Руководитель: преподаватель специальности Дизайн ГБПОУ УГКТиД  Файзуллина </a:t>
            </a:r>
            <a:r>
              <a:rPr lang="ru-RU" sz="135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В.Ф.</a:t>
            </a:r>
            <a:endParaRPr lang="ru-RU" sz="135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252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782" y="1054117"/>
            <a:ext cx="6040211" cy="68818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План помещений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247" b="5288"/>
          <a:stretch/>
        </p:blipFill>
        <p:spPr>
          <a:xfrm>
            <a:off x="1566617" y="1673681"/>
            <a:ext cx="5789712" cy="19202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57" t="7999" r="643" b="9075"/>
          <a:stretch/>
        </p:blipFill>
        <p:spPr>
          <a:xfrm>
            <a:off x="2427790" y="3739951"/>
            <a:ext cx="4016820" cy="193983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2B26B29E-1ACA-4BC2-B187-CB31B2B68078}"/>
              </a:ext>
            </a:extLst>
          </p:cNvPr>
          <p:cNvSpPr txBox="1">
            <a:spLocks/>
          </p:cNvSpPr>
          <p:nvPr/>
        </p:nvSpPr>
        <p:spPr>
          <a:xfrm>
            <a:off x="256236" y="2262241"/>
            <a:ext cx="1460897" cy="688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hangingPunct="1"/>
            <a:r>
              <a:rPr lang="ru-RU" sz="1350" dirty="0"/>
              <a:t>Физическая лаборатория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2B26B29E-1ACA-4BC2-B187-CB31B2B68078}"/>
              </a:ext>
            </a:extLst>
          </p:cNvPr>
          <p:cNvSpPr txBox="1">
            <a:spLocks/>
          </p:cNvSpPr>
          <p:nvPr/>
        </p:nvSpPr>
        <p:spPr>
          <a:xfrm>
            <a:off x="7262165" y="2242285"/>
            <a:ext cx="2066109" cy="688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hangingPunct="1"/>
            <a:r>
              <a:rPr lang="ru-RU" sz="1350" dirty="0"/>
              <a:t>Химическая и биологическая лаборатория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2B26B29E-1ACA-4BC2-B187-CB31B2B68078}"/>
              </a:ext>
            </a:extLst>
          </p:cNvPr>
          <p:cNvSpPr txBox="1">
            <a:spLocks/>
          </p:cNvSpPr>
          <p:nvPr/>
        </p:nvSpPr>
        <p:spPr>
          <a:xfrm>
            <a:off x="678225" y="4168978"/>
            <a:ext cx="1643096" cy="688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hangingPunct="1"/>
            <a:r>
              <a:rPr lang="ru-RU" sz="1350" dirty="0"/>
              <a:t>Технологическая лаборатория</a:t>
            </a:r>
          </a:p>
        </p:txBody>
      </p:sp>
      <p:sp>
        <p:nvSpPr>
          <p:cNvPr id="9" name="Овал 8"/>
          <p:cNvSpPr/>
          <p:nvPr/>
        </p:nvSpPr>
        <p:spPr>
          <a:xfrm>
            <a:off x="2001714" y="2029639"/>
            <a:ext cx="189411" cy="38951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defTabSz="685800" hangingPunct="0"/>
            <a:endParaRPr lang="ru-RU" sz="135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2B26B29E-1ACA-4BC2-B187-CB31B2B68078}"/>
              </a:ext>
            </a:extLst>
          </p:cNvPr>
          <p:cNvSpPr txBox="1">
            <a:spLocks/>
          </p:cNvSpPr>
          <p:nvPr/>
        </p:nvSpPr>
        <p:spPr>
          <a:xfrm>
            <a:off x="1830270" y="2033858"/>
            <a:ext cx="520373" cy="386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hangingPunct="1"/>
            <a:r>
              <a:rPr lang="ru-RU" sz="1350" b="0" dirty="0"/>
              <a:t>1</a:t>
            </a:r>
          </a:p>
        </p:txBody>
      </p:sp>
      <p:sp>
        <p:nvSpPr>
          <p:cNvPr id="11" name="Овал 10"/>
          <p:cNvSpPr/>
          <p:nvPr/>
        </p:nvSpPr>
        <p:spPr>
          <a:xfrm>
            <a:off x="220947" y="2316870"/>
            <a:ext cx="189411" cy="38951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defTabSz="685800" hangingPunct="0"/>
            <a:endParaRPr lang="ru-RU" sz="135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2B26B29E-1ACA-4BC2-B187-CB31B2B68078}"/>
              </a:ext>
            </a:extLst>
          </p:cNvPr>
          <p:cNvSpPr txBox="1">
            <a:spLocks/>
          </p:cNvSpPr>
          <p:nvPr/>
        </p:nvSpPr>
        <p:spPr>
          <a:xfrm>
            <a:off x="58350" y="2326396"/>
            <a:ext cx="520373" cy="386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hangingPunct="1"/>
            <a:r>
              <a:rPr lang="ru-RU" sz="1350" b="0" dirty="0"/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4664075" y="2028209"/>
            <a:ext cx="189411" cy="38951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defTabSz="685800" hangingPunct="0"/>
            <a:endParaRPr lang="ru-RU" sz="135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2B26B29E-1ACA-4BC2-B187-CB31B2B68078}"/>
              </a:ext>
            </a:extLst>
          </p:cNvPr>
          <p:cNvSpPr txBox="1">
            <a:spLocks/>
          </p:cNvSpPr>
          <p:nvPr/>
        </p:nvSpPr>
        <p:spPr>
          <a:xfrm>
            <a:off x="4498594" y="2033858"/>
            <a:ext cx="520373" cy="386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hangingPunct="1"/>
            <a:r>
              <a:rPr lang="ru-RU" sz="1350" b="0" dirty="0"/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7430570" y="2192007"/>
            <a:ext cx="189411" cy="38951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defTabSz="685800" hangingPunct="0"/>
            <a:endParaRPr lang="ru-RU" sz="135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2B26B29E-1ACA-4BC2-B187-CB31B2B68078}"/>
              </a:ext>
            </a:extLst>
          </p:cNvPr>
          <p:cNvSpPr txBox="1">
            <a:spLocks/>
          </p:cNvSpPr>
          <p:nvPr/>
        </p:nvSpPr>
        <p:spPr>
          <a:xfrm>
            <a:off x="7274119" y="2206591"/>
            <a:ext cx="520373" cy="386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hangingPunct="1"/>
            <a:r>
              <a:rPr lang="ru-RU" sz="1350" b="0" dirty="0"/>
              <a:t>2</a:t>
            </a:r>
          </a:p>
        </p:txBody>
      </p:sp>
      <p:sp>
        <p:nvSpPr>
          <p:cNvPr id="17" name="Овал 16"/>
          <p:cNvSpPr/>
          <p:nvPr/>
        </p:nvSpPr>
        <p:spPr>
          <a:xfrm>
            <a:off x="2869507" y="4067250"/>
            <a:ext cx="189411" cy="38951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defTabSz="685800" hangingPunct="0"/>
            <a:endParaRPr lang="ru-RU" sz="135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2B26B29E-1ACA-4BC2-B187-CB31B2B68078}"/>
              </a:ext>
            </a:extLst>
          </p:cNvPr>
          <p:cNvSpPr txBox="1">
            <a:spLocks/>
          </p:cNvSpPr>
          <p:nvPr/>
        </p:nvSpPr>
        <p:spPr>
          <a:xfrm>
            <a:off x="2710558" y="4080697"/>
            <a:ext cx="520373" cy="386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hangingPunct="1"/>
            <a:r>
              <a:rPr lang="ru-RU" sz="1350" b="0" dirty="0"/>
              <a:t>3</a:t>
            </a:r>
          </a:p>
        </p:txBody>
      </p:sp>
      <p:sp>
        <p:nvSpPr>
          <p:cNvPr id="19" name="Овал 18"/>
          <p:cNvSpPr/>
          <p:nvPr/>
        </p:nvSpPr>
        <p:spPr>
          <a:xfrm>
            <a:off x="494939" y="4220036"/>
            <a:ext cx="189411" cy="38951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defTabSz="685800" hangingPunct="0"/>
            <a:endParaRPr lang="ru-RU" sz="135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0" name="Заголовок 1">
            <a:extLst>
              <a:ext uri="{FF2B5EF4-FFF2-40B4-BE49-F238E27FC236}">
                <a16:creationId xmlns="" xmlns:a16="http://schemas.microsoft.com/office/drawing/2014/main" id="{2B26B29E-1ACA-4BC2-B187-CB31B2B68078}"/>
              </a:ext>
            </a:extLst>
          </p:cNvPr>
          <p:cNvSpPr txBox="1">
            <a:spLocks/>
          </p:cNvSpPr>
          <p:nvPr/>
        </p:nvSpPr>
        <p:spPr>
          <a:xfrm>
            <a:off x="335990" y="4234052"/>
            <a:ext cx="520373" cy="386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hangingPunct="1"/>
            <a:r>
              <a:rPr lang="ru-RU" sz="1350" b="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65914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0614" y="2904995"/>
            <a:ext cx="4963958" cy="747138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ФИЗИЧЕСКАЯ ЛАБОРАТОРИЯ</a:t>
            </a:r>
          </a:p>
        </p:txBody>
      </p:sp>
    </p:spTree>
    <p:extLst>
      <p:ext uri="{BB962C8B-B14F-4D97-AF65-F5344CB8AC3E}">
        <p14:creationId xmlns:p14="http://schemas.microsoft.com/office/powerpoint/2010/main" val="4155654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blob:https://web.whatsapp.com/ffffc8de-6a8b-47c3-9a03-a777eafb3d2d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1030" name="AutoShape 6" descr="blob:https://web.whatsapp.com/ffffc8de-6a8b-47c3-9a03-a777eafb3d2d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1033" name="AutoShape 9" descr="blob:https://web.whatsapp.com/ffffc8de-6a8b-47c3-9a03-a777eafb3d2d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6" name="TextBox 5"/>
          <p:cNvSpPr txBox="1"/>
          <p:nvPr/>
        </p:nvSpPr>
        <p:spPr>
          <a:xfrm>
            <a:off x="2006989" y="1122998"/>
            <a:ext cx="4292135" cy="300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ctr">
            <a:spAutoFit/>
          </a:bodyPr>
          <a:lstStyle/>
          <a:p>
            <a:pPr defTabSz="685800" hangingPunct="0"/>
            <a:r>
              <a:rPr lang="ru-RU" sz="15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  <a:sym typeface="Calibri"/>
              </a:rPr>
              <a:t>ФАКТИЧЕСКИЙ КАБИНЕТ ФИЗИКИ ДО РАЗРАБОТКИ</a:t>
            </a:r>
          </a:p>
        </p:txBody>
      </p:sp>
      <p:pic>
        <p:nvPicPr>
          <p:cNvPr id="7" name="Рисунок 6" descr="C:\Users\ladyk\AppData\Local\Microsoft\Windows\INetCache\Content.Word\5E47E9F2-0E50-4C3B-BE1C-E178826E2FFD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06" y="1556011"/>
            <a:ext cx="5442994" cy="4082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333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201" y="886610"/>
            <a:ext cx="7352819" cy="688181"/>
          </a:xfrm>
        </p:spPr>
        <p:txBody>
          <a:bodyPr>
            <a:normAutofit/>
          </a:bodyPr>
          <a:lstStyle/>
          <a:p>
            <a:r>
              <a:rPr lang="ru-RU" sz="1500" dirty="0">
                <a:solidFill>
                  <a:srgbClr val="002060"/>
                </a:solidFill>
              </a:rPr>
              <a:t>РАЗРАБОТАННЫЙ ПРОЕКТ ФИЗИЧЕСКОЙ ЛАБОРАТОРИИ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01" y="1437439"/>
            <a:ext cx="7543800" cy="419133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32307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6" y="1443963"/>
            <a:ext cx="7543800" cy="419133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26200" y="857251"/>
            <a:ext cx="7093948" cy="688181"/>
          </a:xfrm>
        </p:spPr>
        <p:txBody>
          <a:bodyPr>
            <a:normAutofit/>
          </a:bodyPr>
          <a:lstStyle/>
          <a:p>
            <a:r>
              <a:rPr lang="ru-RU" sz="1500" dirty="0">
                <a:solidFill>
                  <a:srgbClr val="002060"/>
                </a:solidFill>
              </a:rPr>
              <a:t>РАЗРАБОТАННЫЙ ПРОЕКТ ФИЗИЧЕСКОЙ ЛАБОРАТОРИИ </a:t>
            </a:r>
          </a:p>
        </p:txBody>
      </p:sp>
    </p:spTree>
    <p:extLst>
      <p:ext uri="{BB962C8B-B14F-4D97-AF65-F5344CB8AC3E}">
        <p14:creationId xmlns:p14="http://schemas.microsoft.com/office/powerpoint/2010/main" val="4055312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9462" y="2149620"/>
            <a:ext cx="8058150" cy="257026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ХИМИЧЕСКАЯ И БИОЛОГИЧЕСКАЯ ЛАБОРАТОРИЯ</a:t>
            </a:r>
          </a:p>
        </p:txBody>
      </p:sp>
    </p:spTree>
    <p:extLst>
      <p:ext uri="{BB962C8B-B14F-4D97-AF65-F5344CB8AC3E}">
        <p14:creationId xmlns:p14="http://schemas.microsoft.com/office/powerpoint/2010/main" val="1166527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07331" y="985838"/>
            <a:ext cx="5377111" cy="300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defTabSz="685800" hangingPunct="0"/>
            <a:r>
              <a:rPr lang="ru-RU" sz="15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  <a:sym typeface="Calibri"/>
              </a:rPr>
              <a:t>ФАКТИЧЕСКИЙ КАБИНЕТ </a:t>
            </a: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  <a:sym typeface="Calibri"/>
              </a:rPr>
              <a:t>ХИМИИ И БИОЛОГИИ </a:t>
            </a: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  <a:sym typeface="Calibri"/>
              </a:rPr>
              <a:t>ДО РАЗРАБОТКИ</a:t>
            </a:r>
          </a:p>
        </p:txBody>
      </p:sp>
      <p:pic>
        <p:nvPicPr>
          <p:cNvPr id="4" name="Рисунок 3" descr="C:\Users\ladyk\AppData\Local\Microsoft\Windows\INetCache\Content.Word\BCE114AC-2013-4312-AD8E-0D5FE57117BB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275" y="1508523"/>
            <a:ext cx="5733384" cy="4299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3845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ож&#10;&#10;Автоматически созданное описание">
            <a:extLst>
              <a:ext uri="{FF2B5EF4-FFF2-40B4-BE49-F238E27FC236}">
                <a16:creationId xmlns:a16="http://schemas.microsoft.com/office/drawing/2014/main" xmlns="" id="{21DF4756-F61C-4A36-85FA-FB0579EC80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84"/>
          <a:stretch/>
        </p:blipFill>
        <p:spPr>
          <a:xfrm>
            <a:off x="7880631" y="179493"/>
            <a:ext cx="1263369" cy="873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118" y="6121546"/>
            <a:ext cx="582107" cy="58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984" y="6237312"/>
            <a:ext cx="1062662" cy="34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араллелограмм 10"/>
          <p:cNvSpPr/>
          <p:nvPr/>
        </p:nvSpPr>
        <p:spPr>
          <a:xfrm rot="18670315">
            <a:off x="-462672" y="1688853"/>
            <a:ext cx="1339429" cy="491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бъект 9"/>
          <p:cNvSpPr txBox="1">
            <a:spLocks/>
          </p:cNvSpPr>
          <p:nvPr/>
        </p:nvSpPr>
        <p:spPr>
          <a:xfrm>
            <a:off x="539552" y="215467"/>
            <a:ext cx="8147248" cy="837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210" y="120479"/>
            <a:ext cx="8229600" cy="644225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Нормативно правовая база создания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Точка роста в 2021 году»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46954" y="1088710"/>
            <a:ext cx="803436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Приказ МОН РБ от 11 марта 2021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года №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361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«О создании 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функционировании в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общеобразовательных организациях, расположенных в сельской местности и малых городах, центров образования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естественно-научной 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технологической направленностей «Точка роста» в 2021 году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(зарегистрирован в Государственном комитете Республики Башкортостан по делам юстиции от 13 апреля 2021 года № 16771).</a:t>
            </a:r>
          </a:p>
          <a:p>
            <a:pPr marL="342900" indent="-342900" algn="just">
              <a:buFont typeface="+mj-lt"/>
              <a:buAutoNum type="arabicPeriod"/>
            </a:pP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Приказ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МОН РБ от 18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марта 2021 года №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415 «Об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утверждении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инфраструктурного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листа для создания 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функционирования в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общеобразовательных организациях, расположенных в сельской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местности 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малых городах, центров образования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естественно-научной 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технологической направленностей «Точка роста» в 2021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году.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Приказ МОН РБ от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мая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2021 года №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824 «Об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утверждении проекта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зонирования центров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«Точка роста», планируемых к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созданию в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году»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Письмо ФГАОУ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ДПО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Академия Минпросвещения России»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от 24 марта 2021 года № 888 «О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направлении форм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мониторинга»:</a:t>
            </a:r>
          </a:p>
          <a:p>
            <a:pPr marL="715963" lvl="1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1. Формы мониторинга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для сущностей федерального проекта «Современная школа».</a:t>
            </a:r>
          </a:p>
          <a:p>
            <a:pPr marL="715963" lvl="1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Реестр документов, подтверждающий приемку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материальных ценностей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и услуг в рамках создания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 функционирования центров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естественно-научной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технологической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направленностей образования</a:t>
            </a:r>
          </a:p>
          <a:p>
            <a:pPr marL="342900" indent="-342900" algn="just">
              <a:buFont typeface="+mj-lt"/>
              <a:buAutoNum type="arabicPeriod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2226" y="831867"/>
            <a:ext cx="740908" cy="30777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0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Новый</a:t>
            </a:r>
            <a:endParaRPr lang="ru-RU" sz="1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22226" y="2729904"/>
            <a:ext cx="740908" cy="30777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0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Новый</a:t>
            </a:r>
            <a:endParaRPr lang="ru-RU" sz="1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6831" y="3982392"/>
            <a:ext cx="740908" cy="30777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0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Новый</a:t>
            </a:r>
            <a:endParaRPr lang="ru-RU" sz="1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94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262" y="870313"/>
            <a:ext cx="7907174" cy="688181"/>
          </a:xfrm>
        </p:spPr>
        <p:txBody>
          <a:bodyPr>
            <a:normAutofit/>
          </a:bodyPr>
          <a:lstStyle/>
          <a:p>
            <a:r>
              <a:rPr lang="ru-RU" sz="1500" dirty="0">
                <a:solidFill>
                  <a:srgbClr val="002060"/>
                </a:solidFill>
              </a:rPr>
              <a:t>РАЗРАБОТАННЫЙ ПРОЕКТ ХИМИЧЕСКОЙ И БИОЛОГИЧЕСКОЙ ЛАБОРАТОРИИ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2" y="1470090"/>
            <a:ext cx="7543800" cy="419133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42772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39262" y="870313"/>
            <a:ext cx="7907174" cy="688181"/>
          </a:xfrm>
        </p:spPr>
        <p:txBody>
          <a:bodyPr>
            <a:normAutofit/>
          </a:bodyPr>
          <a:lstStyle/>
          <a:p>
            <a:r>
              <a:rPr lang="ru-RU" sz="1500" dirty="0">
                <a:solidFill>
                  <a:srgbClr val="002060"/>
                </a:solidFill>
              </a:rPr>
              <a:t>РАЗРАБОТАННЫЙ ПРОЕКТ ХИМИЧЕСКОЙ И БИОЛОГИЧЕСКОЙ ЛАБОРАТОРИИ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2" y="1450501"/>
            <a:ext cx="7543800" cy="419133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04474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3456" y="2901111"/>
            <a:ext cx="6329771" cy="89528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ТЕХНОЛОГИЧЕСКАЯ ЛАБОРАТОРИЯ</a:t>
            </a:r>
          </a:p>
        </p:txBody>
      </p:sp>
    </p:spTree>
    <p:extLst>
      <p:ext uri="{BB962C8B-B14F-4D97-AF65-F5344CB8AC3E}">
        <p14:creationId xmlns:p14="http://schemas.microsoft.com/office/powerpoint/2010/main" val="1033383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200" y="857251"/>
            <a:ext cx="7093948" cy="688181"/>
          </a:xfrm>
        </p:spPr>
        <p:txBody>
          <a:bodyPr>
            <a:normAutofit/>
          </a:bodyPr>
          <a:lstStyle/>
          <a:p>
            <a:r>
              <a:rPr lang="ru-RU" sz="1500" dirty="0">
                <a:solidFill>
                  <a:srgbClr val="002060"/>
                </a:solidFill>
              </a:rPr>
              <a:t>РАЗРАБОТАННЫЙ ПРОЕКТ ТЕХНОЛОГИЧЕСКОГО КАБИНЕТА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00" y="1437436"/>
            <a:ext cx="7543800" cy="419133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71431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626200" y="903492"/>
            <a:ext cx="7234124" cy="622239"/>
          </a:xfrm>
        </p:spPr>
        <p:txBody>
          <a:bodyPr>
            <a:normAutofit/>
          </a:bodyPr>
          <a:lstStyle/>
          <a:p>
            <a:r>
              <a:rPr lang="ru-RU" sz="1500" dirty="0">
                <a:solidFill>
                  <a:srgbClr val="002060"/>
                </a:solidFill>
              </a:rPr>
              <a:t>РАЗРАБОТАННЫЙ ПРОЕКТ ТЕХНОЛОГИЧЕСКОГО КАБИНЕТА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00" y="1450499"/>
            <a:ext cx="7543800" cy="419133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77445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blob:https://web.whatsapp.com/ffffc8de-6a8b-47c3-9a03-a777eafb3d2d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1030" name="AutoShape 6" descr="blob:https://web.whatsapp.com/ffffc8de-6a8b-47c3-9a03-a777eafb3d2d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1033" name="AutoShape 9" descr="blob:https://web.whatsapp.com/ffffc8de-6a8b-47c3-9a03-a777eafb3d2d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12" name="TextBox 11"/>
          <p:cNvSpPr txBox="1"/>
          <p:nvPr/>
        </p:nvSpPr>
        <p:spPr>
          <a:xfrm>
            <a:off x="193784" y="1779344"/>
            <a:ext cx="8756434" cy="20082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100" b="1" cap="all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Разработка дизайна интерьера школы </a:t>
            </a:r>
          </a:p>
          <a:p>
            <a:pPr algn="ctr">
              <a:lnSpc>
                <a:spcPct val="150000"/>
              </a:lnSpc>
            </a:pPr>
            <a:r>
              <a:rPr lang="ru-RU" sz="2100" b="1" cap="all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МБОУ башкирский лицей им. </a:t>
            </a:r>
            <a:r>
              <a:rPr lang="ru-RU" sz="2100" b="1" cap="all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М.Бурангулова</a:t>
            </a:r>
            <a:r>
              <a:rPr lang="ru-RU" sz="2100" b="1" cap="all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sz="2100" b="1" cap="all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с.Раевский</a:t>
            </a:r>
            <a:r>
              <a:rPr lang="ru-RU" sz="2100" b="1" cap="all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100" b="1" cap="all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Альшеевский</a:t>
            </a:r>
            <a:r>
              <a:rPr lang="ru-RU" sz="2100" b="1" cap="all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100" b="1" cap="all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район РБ  </a:t>
            </a:r>
            <a:endParaRPr lang="ru-RU" sz="2100" b="1" cap="all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100" b="1" cap="all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100" b="1" cap="all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рамках </a:t>
            </a:r>
            <a:r>
              <a:rPr lang="ru-RU" sz="2100" b="1" cap="all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федерального </a:t>
            </a:r>
            <a:r>
              <a:rPr lang="ru-RU" sz="2100" b="1" cap="all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проекта «Современная школа»</a:t>
            </a:r>
            <a:endParaRPr lang="ru-RU" sz="2100" b="1" cap="all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  <a:sym typeface="Calibri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CCB3BD66-1CF4-4F7E-82B4-D891DB57B970}"/>
              </a:ext>
            </a:extLst>
          </p:cNvPr>
          <p:cNvSpPr/>
          <p:nvPr/>
        </p:nvSpPr>
        <p:spPr>
          <a:xfrm>
            <a:off x="345281" y="4950790"/>
            <a:ext cx="8736495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35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Разработал студент 4 курса специальности Дизайн  ГБПОУ </a:t>
            </a:r>
            <a:r>
              <a:rPr lang="ru-RU" sz="135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УГКТиД</a:t>
            </a:r>
            <a:r>
              <a:rPr lang="ru-RU" sz="135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Морозова. С.А</a:t>
            </a:r>
            <a:endParaRPr lang="ru-RU" sz="135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35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Руководитель: преподаватель специальности Дизайн ГБПОУ </a:t>
            </a:r>
            <a:r>
              <a:rPr lang="ru-RU" sz="135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УГКТиД</a:t>
            </a:r>
            <a:r>
              <a:rPr lang="ru-RU" sz="135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Файзуллина В.Ф.</a:t>
            </a:r>
          </a:p>
        </p:txBody>
      </p:sp>
    </p:spTree>
    <p:extLst>
      <p:ext uri="{BB962C8B-B14F-4D97-AF65-F5344CB8AC3E}">
        <p14:creationId xmlns:p14="http://schemas.microsoft.com/office/powerpoint/2010/main" val="1391703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78290" y="1105716"/>
            <a:ext cx="2039531" cy="346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defTabSz="685800" hangingPunct="0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План помещений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61533" y="2229893"/>
            <a:ext cx="1350752" cy="6924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defTabSz="685800" hangingPunct="0"/>
            <a:r>
              <a:rPr lang="ru-RU" sz="135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Химическая и</a:t>
            </a:r>
          </a:p>
          <a:p>
            <a:pPr defTabSz="685800" hangingPunct="0"/>
            <a:r>
              <a:rPr lang="ru-RU" sz="135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биологическая</a:t>
            </a:r>
          </a:p>
          <a:p>
            <a:pPr defTabSz="685800" hangingPunct="0"/>
            <a:r>
              <a:rPr lang="ru-RU" sz="135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лаборатория</a:t>
            </a:r>
            <a:endParaRPr lang="ru-RU" sz="135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3386" y="4321337"/>
            <a:ext cx="1084975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defTabSz="685800" hangingPunct="0"/>
            <a:r>
              <a:rPr lang="ru-RU" sz="135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Библиотека</a:t>
            </a:r>
            <a:endParaRPr lang="ru-RU" sz="135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91406" y="4255043"/>
            <a:ext cx="1484700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defTabSz="685800" hangingPunct="0"/>
            <a:r>
              <a:rPr lang="ru-RU" sz="135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Зона  рекреации</a:t>
            </a:r>
            <a:endParaRPr lang="ru-RU" sz="135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  <a:sym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lum/>
          </a:blip>
          <a:srcRect l="16644" t="14429" r="19247" b="7945"/>
          <a:stretch>
            <a:fillRect/>
          </a:stretch>
        </p:blipFill>
        <p:spPr bwMode="auto">
          <a:xfrm>
            <a:off x="1679708" y="1702757"/>
            <a:ext cx="2731088" cy="186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l="13562" t="14064" r="16062" b="7763"/>
          <a:stretch>
            <a:fillRect/>
          </a:stretch>
        </p:blipFill>
        <p:spPr bwMode="auto">
          <a:xfrm>
            <a:off x="4455915" y="1702758"/>
            <a:ext cx="2884116" cy="1802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50783" y="2237942"/>
            <a:ext cx="1192247" cy="4847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defTabSz="685800" hangingPunct="0"/>
            <a:r>
              <a:rPr lang="ru-RU" sz="135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Физическая</a:t>
            </a:r>
          </a:p>
          <a:p>
            <a:pPr defTabSz="685800" hangingPunct="0"/>
            <a:r>
              <a:rPr lang="ru-RU" sz="135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Calibri"/>
              </a:rPr>
              <a:t>лаборатория</a:t>
            </a:r>
            <a:endParaRPr lang="ru-RU" sz="135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  <a:sym typeface="Calibri"/>
            </a:endParaRPr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4">
            <a:grayscl/>
          </a:blip>
          <a:srcRect l="22192" t="13881" r="25616" b="7032"/>
          <a:stretch>
            <a:fillRect/>
          </a:stretch>
        </p:blipFill>
        <p:spPr bwMode="auto">
          <a:xfrm>
            <a:off x="4650288" y="3539387"/>
            <a:ext cx="2658648" cy="2266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6849" t="15160" r="19041" b="6667"/>
          <a:stretch>
            <a:fillRect/>
          </a:stretch>
        </p:blipFill>
        <p:spPr bwMode="auto">
          <a:xfrm>
            <a:off x="1670996" y="3628633"/>
            <a:ext cx="2876304" cy="197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28297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2501" y="2904995"/>
            <a:ext cx="7091499" cy="747138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ФИЗИЧЕСКАЯ ЛАБОРАТОРИЯ</a:t>
            </a:r>
          </a:p>
        </p:txBody>
      </p:sp>
    </p:spTree>
    <p:extLst>
      <p:ext uri="{BB962C8B-B14F-4D97-AF65-F5344CB8AC3E}">
        <p14:creationId xmlns:p14="http://schemas.microsoft.com/office/powerpoint/2010/main" val="231053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blob:https://web.whatsapp.com/ffffc8de-6a8b-47c3-9a03-a777eafb3d2d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1030" name="AutoShape 6" descr="blob:https://web.whatsapp.com/ffffc8de-6a8b-47c3-9a03-a777eafb3d2d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pic>
        <p:nvPicPr>
          <p:cNvPr id="1031" name="Picture 7" descr="C:\Users\sneha\Downloads\WhatsApp Image 2021-04-19 at 17.03.46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4462" y="1285875"/>
            <a:ext cx="6215063" cy="4661297"/>
          </a:xfrm>
          <a:prstGeom prst="rect">
            <a:avLst/>
          </a:prstGeom>
          <a:noFill/>
        </p:spPr>
      </p:pic>
      <p:sp>
        <p:nvSpPr>
          <p:cNvPr id="1033" name="AutoShape 9" descr="blob:https://web.whatsapp.com/ffffc8de-6a8b-47c3-9a03-a777eafb3d2d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6" name="TextBox 5"/>
          <p:cNvSpPr txBox="1"/>
          <p:nvPr/>
        </p:nvSpPr>
        <p:spPr>
          <a:xfrm>
            <a:off x="1421606" y="942976"/>
            <a:ext cx="4292135" cy="300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defTabSz="685800" hangingPunct="0"/>
            <a:r>
              <a:rPr lang="ru-RU" sz="15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  <a:sym typeface="Calibri"/>
              </a:rPr>
              <a:t>ФАКТИЧЕСКИЙ КАБИНЕТ ФИЗИКИ ДО РАЗРАБОТКИ</a:t>
            </a:r>
          </a:p>
        </p:txBody>
      </p:sp>
    </p:spTree>
    <p:extLst>
      <p:ext uri="{BB962C8B-B14F-4D97-AF65-F5344CB8AC3E}">
        <p14:creationId xmlns:p14="http://schemas.microsoft.com/office/powerpoint/2010/main" val="2116009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иплом_школа\точка роста физика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1360243"/>
            <a:ext cx="6632696" cy="442179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28688" y="1004478"/>
            <a:ext cx="4701541" cy="300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РАЗРАБОТАННЫЙ </a:t>
            </a: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  <a:sym typeface="Calibri"/>
              </a:rPr>
              <a:t>ПРОЕКТ ФИЗИЧЕСКОЙ ЛАБОРАТОРИИ</a:t>
            </a:r>
          </a:p>
        </p:txBody>
      </p:sp>
    </p:spTree>
    <p:extLst>
      <p:ext uri="{BB962C8B-B14F-4D97-AF65-F5344CB8AC3E}">
        <p14:creationId xmlns:p14="http://schemas.microsoft.com/office/powerpoint/2010/main" val="2048944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ож&#10;&#10;Автоматически созданное описание">
            <a:extLst>
              <a:ext uri="{FF2B5EF4-FFF2-40B4-BE49-F238E27FC236}">
                <a16:creationId xmlns:a16="http://schemas.microsoft.com/office/drawing/2014/main" xmlns="" id="{21DF4756-F61C-4A36-85FA-FB0579EC80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84"/>
          <a:stretch/>
        </p:blipFill>
        <p:spPr>
          <a:xfrm>
            <a:off x="7880631" y="179493"/>
            <a:ext cx="1263369" cy="873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118" y="6121546"/>
            <a:ext cx="582107" cy="58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984" y="6237312"/>
            <a:ext cx="1062662" cy="34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араллелограмм 10"/>
          <p:cNvSpPr/>
          <p:nvPr/>
        </p:nvSpPr>
        <p:spPr>
          <a:xfrm rot="18670315">
            <a:off x="-462672" y="1688853"/>
            <a:ext cx="1339429" cy="491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бъект 9"/>
          <p:cNvSpPr txBox="1">
            <a:spLocks/>
          </p:cNvSpPr>
          <p:nvPr/>
        </p:nvSpPr>
        <p:spPr>
          <a:xfrm>
            <a:off x="539552" y="215467"/>
            <a:ext cx="8147248" cy="837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210" y="120479"/>
            <a:ext cx="8229600" cy="644225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Центры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«Точка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роста» - 2021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DDF793F-BE88-4906-B441-BF6EA13C9315}"/>
              </a:ext>
            </a:extLst>
          </p:cNvPr>
          <p:cNvSpPr txBox="1"/>
          <p:nvPr/>
        </p:nvSpPr>
        <p:spPr>
          <a:xfrm>
            <a:off x="1216716" y="983147"/>
            <a:ext cx="2842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hangingPunct="0">
              <a:defRPr/>
            </a:pPr>
            <a:r>
              <a:rPr lang="ru-RU" sz="1600" b="1" u="sng" kern="0" cap="all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ВСЕГО ШКОЛ</a:t>
            </a:r>
            <a:r>
              <a:rPr lang="ru-RU" sz="1600" kern="0" cap="all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- </a:t>
            </a:r>
            <a:r>
              <a:rPr lang="ru-RU" sz="1600" b="1" kern="0" cap="all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207</a:t>
            </a:r>
            <a:endParaRPr lang="ru-RU" sz="1600" b="1" u="sng" kern="0" cap="all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58960EC-5B7B-44BB-97D8-F5AC361DDA22}"/>
              </a:ext>
            </a:extLst>
          </p:cNvPr>
          <p:cNvSpPr txBox="1"/>
          <p:nvPr/>
        </p:nvSpPr>
        <p:spPr>
          <a:xfrm>
            <a:off x="1210534" y="1446769"/>
            <a:ext cx="5737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hangingPunct="0">
              <a:defRPr/>
            </a:pPr>
            <a:r>
              <a:rPr lang="ru-RU" sz="1600" b="1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МАЛОКОМПЛЕКТНЫЕ </a:t>
            </a:r>
            <a:r>
              <a:rPr lang="ru-RU" sz="1600" b="1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ШКОЛЫ</a:t>
            </a:r>
            <a:br>
              <a:rPr lang="ru-RU" sz="1600" b="1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</a:br>
            <a:r>
              <a:rPr lang="ru-RU" sz="1600" b="1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(Приказ МОН РБ от 05.11.2020 № 1069</a:t>
            </a:r>
            <a:r>
              <a:rPr lang="ru-RU" sz="1600" b="1" i="1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)</a:t>
            </a:r>
            <a:endParaRPr lang="ru-RU" sz="1600" b="1" i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58960EC-5B7B-44BB-97D8-F5AC361DDA22}"/>
              </a:ext>
            </a:extLst>
          </p:cNvPr>
          <p:cNvSpPr txBox="1"/>
          <p:nvPr/>
        </p:nvSpPr>
        <p:spPr>
          <a:xfrm>
            <a:off x="7281410" y="1497542"/>
            <a:ext cx="134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hangingPunct="0">
              <a:defRPr/>
            </a:pPr>
            <a:r>
              <a:rPr lang="ru-RU" sz="1600" b="1" i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2 школы</a:t>
            </a:r>
            <a:endParaRPr lang="ru-RU" sz="1600" b="1" i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1387640" y="2581917"/>
            <a:ext cx="3472392" cy="3384402"/>
            <a:chOff x="-380814" y="1855172"/>
            <a:chExt cx="3353730" cy="304229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03F60FE5-7664-4E09-94EF-F93A3652D897}"/>
                </a:ext>
              </a:extLst>
            </p:cNvPr>
            <p:cNvSpPr txBox="1"/>
            <p:nvPr/>
          </p:nvSpPr>
          <p:spPr>
            <a:xfrm>
              <a:off x="-380814" y="3175390"/>
              <a:ext cx="1761565" cy="52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 hangingPunct="0">
                <a:defRPr/>
              </a:pPr>
              <a:r>
                <a:rPr lang="ru-RU" sz="1600" b="1" kern="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rPr>
                <a:t>ДВА ВИДА</a:t>
              </a:r>
            </a:p>
            <a:p>
              <a:pPr algn="ctr" defTabSz="685800" hangingPunct="0">
                <a:defRPr/>
              </a:pPr>
              <a:r>
                <a:rPr lang="ru-RU" sz="1600" b="1" kern="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rPr>
                <a:t>КОМПЛЕКТОВ</a:t>
              </a:r>
              <a:endParaRPr lang="ru-RU" sz="1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75AF10B4-6047-4C82-9D7D-2B5E1A04C70A}"/>
                </a:ext>
              </a:extLst>
            </p:cNvPr>
            <p:cNvSpPr txBox="1"/>
            <p:nvPr/>
          </p:nvSpPr>
          <p:spPr>
            <a:xfrm>
              <a:off x="836997" y="1855172"/>
              <a:ext cx="2020909" cy="52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 hangingPunct="0">
                <a:defRPr/>
              </a:pPr>
              <a:r>
                <a:rPr lang="ru-RU" sz="1600" b="1" kern="0" cap="all" dirty="0">
                  <a:solidFill>
                    <a:srgbClr val="5B9BD5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rPr>
                <a:t>Стандартный комплект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FFE8FCEE-5BD9-4F71-A739-1F44AEEBB329}"/>
                </a:ext>
              </a:extLst>
            </p:cNvPr>
            <p:cNvSpPr txBox="1"/>
            <p:nvPr/>
          </p:nvSpPr>
          <p:spPr>
            <a:xfrm>
              <a:off x="1121347" y="4371799"/>
              <a:ext cx="1851569" cy="52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 hangingPunct="0">
                <a:defRPr/>
              </a:pPr>
              <a:r>
                <a:rPr lang="ru-RU" sz="1600" b="1" kern="0" cap="all" dirty="0">
                  <a:solidFill>
                    <a:srgbClr val="5B9BD5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rPr>
                <a:t>Профильный комплект</a:t>
              </a:r>
            </a:p>
          </p:txBody>
        </p:sp>
        <p:pic>
          <p:nvPicPr>
            <p:cNvPr id="37" name="Рисунок 36" descr="Назад">
              <a:extLst>
                <a:ext uri="{FF2B5EF4-FFF2-40B4-BE49-F238E27FC236}">
                  <a16:creationId xmlns:a16="http://schemas.microsoft.com/office/drawing/2014/main" xmlns="" id="{A50F5FD1-BF95-4706-A879-31E810D8A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19837129">
              <a:off x="569553" y="2502467"/>
              <a:ext cx="1001688" cy="546273"/>
            </a:xfrm>
            <a:prstGeom prst="rect">
              <a:avLst/>
            </a:prstGeom>
          </p:spPr>
        </p:pic>
        <p:pic>
          <p:nvPicPr>
            <p:cNvPr id="38" name="Рисунок 37" descr="Стрелка: небольшой изгиб">
              <a:extLst>
                <a:ext uri="{FF2B5EF4-FFF2-40B4-BE49-F238E27FC236}">
                  <a16:creationId xmlns:a16="http://schemas.microsoft.com/office/drawing/2014/main" xmlns="" id="{2F97F060-00C4-4084-B41F-9F192454E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rot="2232530">
              <a:off x="662983" y="3644233"/>
              <a:ext cx="878550" cy="624134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58960EC-5B7B-44BB-97D8-F5AC361DDA22}"/>
              </a:ext>
            </a:extLst>
          </p:cNvPr>
          <p:cNvSpPr txBox="1"/>
          <p:nvPr/>
        </p:nvSpPr>
        <p:spPr>
          <a:xfrm>
            <a:off x="5912926" y="2581917"/>
            <a:ext cx="1611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hangingPunct="0">
              <a:defRPr/>
            </a:pPr>
            <a:r>
              <a:rPr lang="ru-RU" sz="1600" b="1" i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60 школ</a:t>
            </a:r>
            <a:endParaRPr lang="ru-RU" sz="1600" b="1" i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058960EC-5B7B-44BB-97D8-F5AC361DDA22}"/>
              </a:ext>
            </a:extLst>
          </p:cNvPr>
          <p:cNvSpPr txBox="1"/>
          <p:nvPr/>
        </p:nvSpPr>
        <p:spPr>
          <a:xfrm>
            <a:off x="5943315" y="5301574"/>
            <a:ext cx="1611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hangingPunct="0">
              <a:defRPr/>
            </a:pPr>
            <a:r>
              <a:rPr lang="ru-RU" sz="1600" b="1" i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147  школ</a:t>
            </a:r>
            <a:endParaRPr lang="ru-RU" sz="1600" b="1" i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918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Диплом_школа\точка роста физика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1353911"/>
            <a:ext cx="6668965" cy="444597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28688" y="1004478"/>
            <a:ext cx="4701541" cy="300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РАЗРАБОТАННЫЙ </a:t>
            </a: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  <a:sym typeface="Calibri"/>
              </a:rPr>
              <a:t>ПРОЕКТ ФИЗИЧЕСКОЙ ЛАБОРАТОРИИ</a:t>
            </a:r>
          </a:p>
        </p:txBody>
      </p:sp>
    </p:spTree>
    <p:extLst>
      <p:ext uri="{BB962C8B-B14F-4D97-AF65-F5344CB8AC3E}">
        <p14:creationId xmlns:p14="http://schemas.microsoft.com/office/powerpoint/2010/main" val="2736966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9462" y="2149620"/>
            <a:ext cx="8058150" cy="257026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ХИМИЧЕСКАЯ И БИОЛОГИЧЕСКАЯ ЛАБОРАТОРИЯ</a:t>
            </a:r>
          </a:p>
        </p:txBody>
      </p:sp>
    </p:spTree>
    <p:extLst>
      <p:ext uri="{BB962C8B-B14F-4D97-AF65-F5344CB8AC3E}">
        <p14:creationId xmlns:p14="http://schemas.microsoft.com/office/powerpoint/2010/main" val="1552337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07331" y="985838"/>
            <a:ext cx="4224809" cy="300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defTabSz="685800" hangingPunct="0"/>
            <a:r>
              <a:rPr lang="ru-RU" sz="15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  <a:sym typeface="Calibri"/>
              </a:rPr>
              <a:t>ФАКТИЧЕСКИЙ КАБИНЕТ ХИМИИ ДО РАЗРАБОТКИ</a:t>
            </a:r>
          </a:p>
        </p:txBody>
      </p:sp>
      <p:pic>
        <p:nvPicPr>
          <p:cNvPr id="12291" name="Picture 3" descr="C:\Users\sneha\Downloads\WhatsApp Image 2021-04-19 at 17.06.18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7806" y="1357312"/>
            <a:ext cx="5886450" cy="4414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4893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6394" y="948142"/>
            <a:ext cx="6431374" cy="300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defTabSz="685800" hangingPunct="0"/>
            <a:r>
              <a:rPr lang="ru-RU" sz="15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  <a:sym typeface="Calibri"/>
              </a:rPr>
              <a:t>РАЗРАБОТАННЫЙ ПРОЕКТ ХИМИЧЕСКОЙ И БИОЛОГИЧЕСКОЙ ЛАБОРАТОРИИ</a:t>
            </a:r>
          </a:p>
        </p:txBody>
      </p:sp>
      <p:pic>
        <p:nvPicPr>
          <p:cNvPr id="4" name="Picture 2" descr="E:\Диплом_школа\тр.jpg"/>
          <p:cNvPicPr>
            <a:picLocks noChangeAspect="1" noChangeArrowheads="1"/>
          </p:cNvPicPr>
          <p:nvPr/>
        </p:nvPicPr>
        <p:blipFill>
          <a:blip r:embed="rId2"/>
          <a:srcRect t="1460" r="3021"/>
          <a:stretch>
            <a:fillRect/>
          </a:stretch>
        </p:blipFill>
        <p:spPr bwMode="auto">
          <a:xfrm>
            <a:off x="706393" y="1241691"/>
            <a:ext cx="6730412" cy="45591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8512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Диплом_школа\точка роста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5583" y="1271851"/>
            <a:ext cx="6755345" cy="45035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06394" y="948142"/>
            <a:ext cx="6431374" cy="300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defTabSz="685800" hangingPunct="0"/>
            <a:r>
              <a:rPr lang="ru-RU" sz="15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  <a:sym typeface="Calibri"/>
              </a:rPr>
              <a:t>РАЗРАБОТАННЫЙ ПРОЕКТ ХИМИЧЕСКОЙ И БИОЛОГИЧЕСКОЙ ЛАБОРАТОРИИ</a:t>
            </a:r>
          </a:p>
        </p:txBody>
      </p:sp>
    </p:spTree>
    <p:extLst>
      <p:ext uri="{BB962C8B-B14F-4D97-AF65-F5344CB8AC3E}">
        <p14:creationId xmlns:p14="http://schemas.microsoft.com/office/powerpoint/2010/main" val="3241797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9462" y="2149620"/>
            <a:ext cx="8058150" cy="257026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БИБЛИОТЕКА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056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sneha\Downloads\WhatsApp Image 2021-04-24 at 12.18.08.jpeg"/>
          <p:cNvPicPr>
            <a:picLocks noChangeAspect="1" noChangeArrowheads="1"/>
          </p:cNvPicPr>
          <p:nvPr/>
        </p:nvPicPr>
        <p:blipFill>
          <a:blip r:embed="rId2"/>
          <a:srcRect l="7792" r="25731"/>
          <a:stretch>
            <a:fillRect/>
          </a:stretch>
        </p:blipFill>
        <p:spPr bwMode="auto">
          <a:xfrm>
            <a:off x="757238" y="1814329"/>
            <a:ext cx="7958138" cy="326487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28663" y="1371601"/>
            <a:ext cx="5038878" cy="300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defTabSz="685800" hangingPunct="0"/>
            <a:r>
              <a:rPr lang="ru-RU" sz="15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  <a:sym typeface="Calibri"/>
              </a:rPr>
              <a:t>ФАКТИЧЕСКОЕ ПОМЕЩЕНИЕ БИБЛИОТЕКИ ДО РАЗРАБОТКИ</a:t>
            </a:r>
          </a:p>
        </p:txBody>
      </p:sp>
    </p:spTree>
    <p:extLst>
      <p:ext uri="{BB962C8B-B14F-4D97-AF65-F5344CB8AC3E}">
        <p14:creationId xmlns:p14="http://schemas.microsoft.com/office/powerpoint/2010/main" val="2622636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Диплом_школа\библиотека\точка роста библиотека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0138" y="1285876"/>
            <a:ext cx="6871463" cy="45809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00137" y="958179"/>
            <a:ext cx="3405930" cy="300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defTabSz="685800" hangingPunct="0"/>
            <a:r>
              <a:rPr lang="ru-RU" sz="15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  <a:sym typeface="Calibri"/>
              </a:rPr>
              <a:t>РАЗРАБОТАННЫЙ ПРОЕКТ БИБЛИОТЕКИ</a:t>
            </a:r>
          </a:p>
        </p:txBody>
      </p:sp>
    </p:spTree>
    <p:extLst>
      <p:ext uri="{BB962C8B-B14F-4D97-AF65-F5344CB8AC3E}">
        <p14:creationId xmlns:p14="http://schemas.microsoft.com/office/powerpoint/2010/main" val="4289981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Диплом_школа\библиотека\точка роста библиотека.jpg"/>
          <p:cNvPicPr>
            <a:picLocks noChangeAspect="1" noChangeArrowheads="1"/>
          </p:cNvPicPr>
          <p:nvPr/>
        </p:nvPicPr>
        <p:blipFill>
          <a:blip r:embed="rId2">
            <a:lum/>
          </a:blip>
          <a:srcRect l="6900" t="3950" b="7250"/>
          <a:stretch>
            <a:fillRect/>
          </a:stretch>
        </p:blipFill>
        <p:spPr bwMode="auto">
          <a:xfrm>
            <a:off x="995729" y="1444389"/>
            <a:ext cx="6861847" cy="436328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100137" y="958179"/>
            <a:ext cx="3405930" cy="300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defTabSz="685800" hangingPunct="0"/>
            <a:r>
              <a:rPr lang="ru-RU" sz="15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  <a:sym typeface="Calibri"/>
              </a:rPr>
              <a:t>РАЗРАБОТАННЫЙ ПРОЕКТ БИБЛИОТЕКИ</a:t>
            </a:r>
          </a:p>
        </p:txBody>
      </p:sp>
    </p:spTree>
    <p:extLst>
      <p:ext uri="{BB962C8B-B14F-4D97-AF65-F5344CB8AC3E}">
        <p14:creationId xmlns:p14="http://schemas.microsoft.com/office/powerpoint/2010/main" val="621295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987" y="2149620"/>
            <a:ext cx="8058150" cy="257026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ЗОНА РЕКРЕАЦИИ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303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ож&#10;&#10;Автоматически созданное описание">
            <a:extLst>
              <a:ext uri="{FF2B5EF4-FFF2-40B4-BE49-F238E27FC236}">
                <a16:creationId xmlns:a16="http://schemas.microsoft.com/office/drawing/2014/main" xmlns="" id="{21DF4756-F61C-4A36-85FA-FB0579EC80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84"/>
          <a:stretch/>
        </p:blipFill>
        <p:spPr>
          <a:xfrm>
            <a:off x="7880631" y="179493"/>
            <a:ext cx="1263369" cy="873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118" y="6121546"/>
            <a:ext cx="582107" cy="58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984" y="6237312"/>
            <a:ext cx="1062662" cy="34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араллелограмм 10"/>
          <p:cNvSpPr/>
          <p:nvPr/>
        </p:nvSpPr>
        <p:spPr>
          <a:xfrm rot="18670315">
            <a:off x="-462672" y="1688853"/>
            <a:ext cx="1339429" cy="491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бъект 9"/>
          <p:cNvSpPr txBox="1">
            <a:spLocks/>
          </p:cNvSpPr>
          <p:nvPr/>
        </p:nvSpPr>
        <p:spPr>
          <a:xfrm>
            <a:off x="539552" y="215467"/>
            <a:ext cx="8147248" cy="837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5AF10B4-6047-4C82-9D7D-2B5E1A04C70A}"/>
              </a:ext>
            </a:extLst>
          </p:cNvPr>
          <p:cNvSpPr txBox="1"/>
          <p:nvPr/>
        </p:nvSpPr>
        <p:spPr>
          <a:xfrm>
            <a:off x="536816" y="774040"/>
            <a:ext cx="28640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hangingPunct="0">
              <a:defRPr/>
            </a:pPr>
            <a:r>
              <a:rPr lang="ru-RU" sz="1200" b="1" kern="0" cap="al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Стандартный комплект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14056" y="4395787"/>
            <a:ext cx="797127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Цифровая лаборатория по биологии (ученическая</a:t>
            </a:r>
            <a:r>
              <a:rPr lang="ru-RU" sz="1400" dirty="0" smtClean="0"/>
              <a:t>);</a:t>
            </a:r>
            <a:endParaRPr lang="ru-RU" sz="1400" dirty="0"/>
          </a:p>
          <a:p>
            <a:r>
              <a:rPr lang="ru-RU" sz="1400" dirty="0"/>
              <a:t>Цифровая лаборатория по химии (ученическая</a:t>
            </a:r>
            <a:r>
              <a:rPr lang="ru-RU" sz="1400" dirty="0" smtClean="0"/>
              <a:t>);</a:t>
            </a:r>
            <a:endParaRPr lang="ru-RU" sz="1400" dirty="0"/>
          </a:p>
          <a:p>
            <a:r>
              <a:rPr lang="ru-RU" sz="1400" dirty="0"/>
              <a:t>Цифровая лаборатория по физике (ученическая</a:t>
            </a:r>
            <a:r>
              <a:rPr lang="ru-RU" sz="1400" dirty="0" smtClean="0"/>
              <a:t>);</a:t>
            </a:r>
          </a:p>
          <a:p>
            <a:r>
              <a:rPr lang="ru-RU" sz="1400" dirty="0"/>
              <a:t>Ноутбук;</a:t>
            </a:r>
          </a:p>
          <a:p>
            <a:r>
              <a:rPr lang="ru-RU" sz="1400" dirty="0"/>
              <a:t>МФУ (принтер, сканер, копир);</a:t>
            </a:r>
          </a:p>
          <a:p>
            <a:r>
              <a:rPr lang="ru-RU" sz="1400" dirty="0"/>
              <a:t>Образовательный конструктор для практики блочного программирования с комплектом </a:t>
            </a:r>
            <a:r>
              <a:rPr lang="ru-RU" sz="1400" dirty="0" smtClean="0"/>
              <a:t>датчиков;</a:t>
            </a:r>
            <a:endParaRPr lang="ru-RU" sz="1400" dirty="0"/>
          </a:p>
          <a:p>
            <a:r>
              <a:rPr lang="ru-RU" sz="1400" dirty="0"/>
              <a:t>Образовательный набор по механике, </a:t>
            </a:r>
            <a:r>
              <a:rPr lang="ru-RU" sz="1400" dirty="0" err="1"/>
              <a:t>мехатронике</a:t>
            </a:r>
            <a:r>
              <a:rPr lang="ru-RU" sz="1400" dirty="0"/>
              <a:t> и </a:t>
            </a:r>
            <a:r>
              <a:rPr lang="ru-RU" sz="1400" dirty="0" smtClean="0"/>
              <a:t>робототехнике;</a:t>
            </a:r>
            <a:endParaRPr lang="ru-RU" sz="1400" dirty="0"/>
          </a:p>
          <a:p>
            <a:r>
              <a:rPr lang="ru-RU" sz="1400" dirty="0" err="1"/>
              <a:t>Четырёхосевой</a:t>
            </a:r>
            <a:r>
              <a:rPr lang="ru-RU" sz="1400" dirty="0"/>
              <a:t> учебный робот-манипулятор с модульными сменными </a:t>
            </a:r>
            <a:r>
              <a:rPr lang="ru-RU" sz="1400" dirty="0" smtClean="0"/>
              <a:t>насадками;</a:t>
            </a:r>
            <a:endParaRPr lang="ru-RU" sz="1400" dirty="0"/>
          </a:p>
          <a:p>
            <a:r>
              <a:rPr lang="ru-RU" sz="1400" dirty="0"/>
              <a:t>Образовательный набор для изучения многокомпонентных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робототехнических </a:t>
            </a:r>
            <a:r>
              <a:rPr lang="ru-RU" sz="1400" dirty="0"/>
              <a:t>систем и манипуляционных роботов</a:t>
            </a:r>
          </a:p>
          <a:p>
            <a:endParaRPr lang="ru-RU" sz="14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914056" y="1045639"/>
            <a:ext cx="805043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Цифровая лаборатория ученическая (физика, химия, биология</a:t>
            </a:r>
            <a:r>
              <a:rPr lang="ru-RU" sz="1400" dirty="0" smtClean="0"/>
              <a:t>);</a:t>
            </a:r>
          </a:p>
          <a:p>
            <a:r>
              <a:rPr lang="ru-RU" sz="1400" dirty="0" smtClean="0"/>
              <a:t>Ноутбук;</a:t>
            </a:r>
            <a:endParaRPr lang="ru-RU" sz="1400" dirty="0"/>
          </a:p>
          <a:p>
            <a:r>
              <a:rPr lang="ru-RU" sz="1400" dirty="0"/>
              <a:t>МФУ (принтер, сканер, копир</a:t>
            </a:r>
            <a:r>
              <a:rPr lang="ru-RU" sz="1400" dirty="0" smtClean="0"/>
              <a:t>);</a:t>
            </a:r>
            <a:endParaRPr lang="ru-RU" sz="1400" dirty="0"/>
          </a:p>
          <a:p>
            <a:r>
              <a:rPr lang="ru-RU" sz="1400" dirty="0"/>
              <a:t>Комплект посуды и оборудования для ученических опытов (физика, химия, </a:t>
            </a:r>
            <a:r>
              <a:rPr lang="ru-RU" sz="1400" dirty="0" smtClean="0"/>
              <a:t>биология);</a:t>
            </a:r>
            <a:endParaRPr lang="ru-RU" sz="1400" dirty="0"/>
          </a:p>
          <a:p>
            <a:r>
              <a:rPr lang="ru-RU" sz="1400" dirty="0"/>
              <a:t>Комплект влажных препаратов демонстрационный (биология</a:t>
            </a:r>
            <a:r>
              <a:rPr lang="ru-RU" sz="1400" dirty="0" smtClean="0"/>
              <a:t>);</a:t>
            </a:r>
            <a:endParaRPr lang="ru-RU" sz="1400" dirty="0"/>
          </a:p>
          <a:p>
            <a:r>
              <a:rPr lang="ru-RU" sz="1400" dirty="0"/>
              <a:t>Комплект гербариев демонстрационный  (биология</a:t>
            </a:r>
            <a:r>
              <a:rPr lang="ru-RU" sz="1400" dirty="0" smtClean="0"/>
              <a:t>);</a:t>
            </a:r>
            <a:endParaRPr lang="ru-RU" sz="1400" dirty="0"/>
          </a:p>
          <a:p>
            <a:r>
              <a:rPr lang="ru-RU" sz="1400" dirty="0"/>
              <a:t>Комплект коллекций демонстрационный (по разным темам курса биологии</a:t>
            </a:r>
            <a:r>
              <a:rPr lang="ru-RU" sz="1400" dirty="0" smtClean="0"/>
              <a:t>);</a:t>
            </a:r>
            <a:endParaRPr lang="ru-RU" sz="1400" dirty="0"/>
          </a:p>
          <a:p>
            <a:r>
              <a:rPr lang="ru-RU" sz="1400" dirty="0"/>
              <a:t>Демонстрационное оборудование (химия</a:t>
            </a:r>
            <a:r>
              <a:rPr lang="ru-RU" sz="1400" dirty="0" smtClean="0"/>
              <a:t>);</a:t>
            </a:r>
            <a:endParaRPr lang="ru-RU" sz="1400" dirty="0"/>
          </a:p>
          <a:p>
            <a:r>
              <a:rPr lang="ru-RU" sz="1400" dirty="0"/>
              <a:t>Комплект коллекций из списка (химия</a:t>
            </a:r>
            <a:r>
              <a:rPr lang="ru-RU" sz="1400" dirty="0" smtClean="0"/>
              <a:t>);</a:t>
            </a:r>
            <a:endParaRPr lang="ru-RU" sz="1400" dirty="0"/>
          </a:p>
          <a:p>
            <a:r>
              <a:rPr lang="ru-RU" sz="1400" dirty="0"/>
              <a:t>Оборудование для демонстрационных опытов (физика</a:t>
            </a:r>
            <a:r>
              <a:rPr lang="ru-RU" sz="1400" dirty="0" smtClean="0"/>
              <a:t>);</a:t>
            </a:r>
            <a:endParaRPr lang="ru-RU" sz="1400" dirty="0"/>
          </a:p>
          <a:p>
            <a:r>
              <a:rPr lang="ru-RU" sz="1400" dirty="0"/>
              <a:t>Оборудование для лабораторных работ и ученических опытов (на базе комплектов для ОГЭ) (физика</a:t>
            </a:r>
            <a:r>
              <a:rPr lang="ru-RU" sz="1400" dirty="0" smtClean="0"/>
              <a:t>);</a:t>
            </a:r>
            <a:endParaRPr lang="ru-RU" sz="1400" dirty="0"/>
          </a:p>
          <a:p>
            <a:r>
              <a:rPr lang="ru-RU" sz="1400" dirty="0"/>
              <a:t>Образовательный конструктор для практики блочного программирования с комплектом </a:t>
            </a:r>
            <a:r>
              <a:rPr lang="ru-RU" sz="1400" dirty="0" smtClean="0"/>
              <a:t>датчиков;</a:t>
            </a:r>
            <a:endParaRPr lang="ru-RU" sz="1400" dirty="0"/>
          </a:p>
          <a:p>
            <a:r>
              <a:rPr lang="ru-RU" sz="1400" dirty="0"/>
              <a:t>Образовательный набор по механике, </a:t>
            </a:r>
            <a:r>
              <a:rPr lang="ru-RU" sz="1400" dirty="0" err="1"/>
              <a:t>мехатронике</a:t>
            </a:r>
            <a:r>
              <a:rPr lang="ru-RU" sz="1400" dirty="0"/>
              <a:t> и </a:t>
            </a:r>
            <a:r>
              <a:rPr lang="ru-RU" sz="1400" dirty="0" smtClean="0"/>
              <a:t>робототехнике;</a:t>
            </a:r>
          </a:p>
          <a:p>
            <a:r>
              <a:rPr lang="ru-RU" sz="1400" dirty="0"/>
              <a:t>Комплект химических </a:t>
            </a:r>
            <a:r>
              <a:rPr lang="ru-RU" sz="1400" dirty="0" smtClean="0"/>
              <a:t>реактивов</a:t>
            </a:r>
            <a:endParaRPr lang="ru-RU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FE8FCEE-5BD9-4F71-A739-1F44AEEBB329}"/>
              </a:ext>
            </a:extLst>
          </p:cNvPr>
          <p:cNvSpPr txBox="1"/>
          <p:nvPr/>
        </p:nvSpPr>
        <p:spPr>
          <a:xfrm>
            <a:off x="400210" y="4158118"/>
            <a:ext cx="28212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hangingPunct="0">
              <a:defRPr/>
            </a:pPr>
            <a:r>
              <a:rPr lang="ru-RU" sz="1200" b="1" kern="0" cap="al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Профильный комплект</a:t>
            </a:r>
          </a:p>
        </p:txBody>
      </p:sp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400210" y="120479"/>
            <a:ext cx="8229600" cy="644225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Оснащение центров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«Точка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роста» в 2021 году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63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2950" y="942976"/>
            <a:ext cx="4901853" cy="300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defTabSz="685800" hangingPunct="0"/>
            <a:r>
              <a:rPr lang="ru-RU" sz="15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  <a:sym typeface="Calibri"/>
              </a:rPr>
              <a:t>ФАКТИЧЕСКОЕ ПОМЕЩЕНИЕ РЕКРЕАЦИИ ДО РАЗРАБОТКИ</a:t>
            </a:r>
          </a:p>
        </p:txBody>
      </p:sp>
      <p:pic>
        <p:nvPicPr>
          <p:cNvPr id="20482" name="Picture 2" descr="C:\Users\sneha\Downloads\WhatsApp Image 2021-04-19 at 17.06.51.jpeg"/>
          <p:cNvPicPr>
            <a:picLocks noChangeAspect="1" noChangeArrowheads="1"/>
          </p:cNvPicPr>
          <p:nvPr/>
        </p:nvPicPr>
        <p:blipFill>
          <a:blip r:embed="rId2"/>
          <a:srcRect l="5938" r="32773"/>
          <a:stretch>
            <a:fillRect/>
          </a:stretch>
        </p:blipFill>
        <p:spPr bwMode="auto">
          <a:xfrm>
            <a:off x="728663" y="1264444"/>
            <a:ext cx="4830109" cy="2050256"/>
          </a:xfrm>
          <a:prstGeom prst="rect">
            <a:avLst/>
          </a:prstGeom>
          <a:noFill/>
        </p:spPr>
      </p:pic>
      <p:pic>
        <p:nvPicPr>
          <p:cNvPr id="20483" name="Picture 3" descr="C:\Users\sneha\Downloads\WhatsApp Image 2021-04-19 at 17.06.52.jpeg"/>
          <p:cNvPicPr>
            <a:picLocks noChangeAspect="1" noChangeArrowheads="1"/>
          </p:cNvPicPr>
          <p:nvPr/>
        </p:nvPicPr>
        <p:blipFill>
          <a:blip r:embed="rId3"/>
          <a:srcRect t="16875" b="23750"/>
          <a:stretch>
            <a:fillRect/>
          </a:stretch>
        </p:blipFill>
        <p:spPr bwMode="auto">
          <a:xfrm>
            <a:off x="2600200" y="3357563"/>
            <a:ext cx="5727032" cy="25503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3181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8688" y="1049582"/>
            <a:ext cx="3810721" cy="300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defTabSz="685800" hangingPunct="0"/>
            <a:r>
              <a:rPr lang="ru-RU" sz="15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  <a:sym typeface="Calibri"/>
              </a:rPr>
              <a:t>РАЗРАБОТАННЫЙ ПРОЕКТ ЗОНЫ РЕКРЕАЦИИ</a:t>
            </a:r>
          </a:p>
        </p:txBody>
      </p:sp>
      <p:pic>
        <p:nvPicPr>
          <p:cNvPr id="3" name="Picture 2" descr="E:\Диплом_школа\холл зона рекреации\точка роста-рекреация8.jpg"/>
          <p:cNvPicPr>
            <a:picLocks noChangeAspect="1" noChangeArrowheads="1"/>
          </p:cNvPicPr>
          <p:nvPr/>
        </p:nvPicPr>
        <p:blipFill>
          <a:blip r:embed="rId2"/>
          <a:srcRect l="1800" t="4550" r="4228" b="20300"/>
          <a:stretch>
            <a:fillRect/>
          </a:stretch>
        </p:blipFill>
        <p:spPr bwMode="auto">
          <a:xfrm>
            <a:off x="700088" y="1543050"/>
            <a:ext cx="7490281" cy="39933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2754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688" y="1049582"/>
            <a:ext cx="3810721" cy="300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defTabSz="685800" hangingPunct="0"/>
            <a:r>
              <a:rPr lang="ru-RU" sz="15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  <a:sym typeface="Calibri"/>
              </a:rPr>
              <a:t>РАЗРАБОТАННЫЙ ПРОЕКТ ЗОНЫ РЕКРЕАЦИИ</a:t>
            </a:r>
          </a:p>
        </p:txBody>
      </p:sp>
      <p:pic>
        <p:nvPicPr>
          <p:cNvPr id="3" name="Picture 2" descr="E:\Диплом_школа\холл зона рекреации\точка роста-рекреация6.jpg"/>
          <p:cNvPicPr>
            <a:picLocks noChangeAspect="1" noChangeArrowheads="1"/>
          </p:cNvPicPr>
          <p:nvPr/>
        </p:nvPicPr>
        <p:blipFill>
          <a:blip r:embed="rId2"/>
          <a:srcRect l="5700" t="6600" r="21600" b="9250"/>
          <a:stretch>
            <a:fillRect/>
          </a:stretch>
        </p:blipFill>
        <p:spPr bwMode="auto">
          <a:xfrm>
            <a:off x="1507332" y="1349663"/>
            <a:ext cx="5892777" cy="45472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690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ож&#10;&#10;Автоматически созданное описание">
            <a:extLst>
              <a:ext uri="{FF2B5EF4-FFF2-40B4-BE49-F238E27FC236}">
                <a16:creationId xmlns:a16="http://schemas.microsoft.com/office/drawing/2014/main" xmlns="" id="{21DF4756-F61C-4A36-85FA-FB0579EC80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84"/>
          <a:stretch/>
        </p:blipFill>
        <p:spPr>
          <a:xfrm>
            <a:off x="7880631" y="179493"/>
            <a:ext cx="1263369" cy="873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118" y="6121546"/>
            <a:ext cx="582107" cy="58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984" y="6237312"/>
            <a:ext cx="1062662" cy="34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араллелограмм 10"/>
          <p:cNvSpPr/>
          <p:nvPr/>
        </p:nvSpPr>
        <p:spPr>
          <a:xfrm rot="18670315">
            <a:off x="-462672" y="1688853"/>
            <a:ext cx="1339429" cy="491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бъект 9"/>
          <p:cNvSpPr txBox="1">
            <a:spLocks/>
          </p:cNvSpPr>
          <p:nvPr/>
        </p:nvSpPr>
        <p:spPr>
          <a:xfrm>
            <a:off x="539552" y="215467"/>
            <a:ext cx="8147248" cy="837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400210" y="120479"/>
            <a:ext cx="8229600" cy="644225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текущем статусе закупочных процедур для оснащение центров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«Точка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роста» в 2021 году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9213" y="863322"/>
            <a:ext cx="8304433" cy="7248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000000"/>
                </a:solidFill>
                <a:latin typeface="Arial Narrow" panose="020B0606020202030204" pitchFamily="34" charset="0"/>
              </a:rPr>
              <a:t>ЛОТ 1 Цифровые лаборатории </a:t>
            </a:r>
            <a:r>
              <a:rPr lang="ru-RU" sz="17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(контракт заключен)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Arial Narrow" panose="020B0606020202030204" pitchFamily="34" charset="0"/>
                <a:hlinkClick r:id="rId6"/>
              </a:rPr>
              <a:t>https</a:t>
            </a:r>
            <a:r>
              <a:rPr lang="en-US" sz="1600" b="1" dirty="0">
                <a:solidFill>
                  <a:srgbClr val="000000"/>
                </a:solidFill>
                <a:latin typeface="Arial Narrow" panose="020B0606020202030204" pitchFamily="34" charset="0"/>
                <a:hlinkClick r:id="rId6"/>
              </a:rPr>
              <a:t>://</a:t>
            </a:r>
            <a:r>
              <a:rPr lang="en-US" sz="1600" b="1" dirty="0" smtClean="0">
                <a:solidFill>
                  <a:srgbClr val="000000"/>
                </a:solidFill>
                <a:latin typeface="Arial Narrow" panose="020B0606020202030204" pitchFamily="34" charset="0"/>
                <a:hlinkClick r:id="rId6"/>
              </a:rPr>
              <a:t>zakupki.gov.ru/epz/order/notice/ea44/view/common-info.html?regNumber=0101500000321000049</a:t>
            </a:r>
            <a:endParaRPr lang="ru-RU" sz="1600" b="1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ru-RU" sz="1700" b="1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ru-RU" sz="1700" b="1" dirty="0">
                <a:solidFill>
                  <a:srgbClr val="000000"/>
                </a:solidFill>
                <a:latin typeface="Arial Narrow" panose="020B0606020202030204" pitchFamily="34" charset="0"/>
              </a:rPr>
              <a:t>ЛОТ 2 Ноутбук </a:t>
            </a:r>
            <a:endParaRPr lang="ru-RU" sz="1700" b="1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Arial Narrow" panose="020B0606020202030204" pitchFamily="34" charset="0"/>
                <a:hlinkClick r:id="rId7"/>
              </a:rPr>
              <a:t>https://zakupki.gov.ru/epz/order/notice/ea44/view/common-info.html?regNumber=0801500001121000307</a:t>
            </a:r>
            <a:r>
              <a:rPr lang="en-US" sz="1600" b="1" dirty="0" smtClean="0">
                <a:solidFill>
                  <a:srgbClr val="000000"/>
                </a:solidFill>
                <a:latin typeface="Arial Narrow" panose="020B0606020202030204" pitchFamily="34" charset="0"/>
                <a:hlinkClick r:id="rId7"/>
              </a:rPr>
              <a:t>#</a:t>
            </a:r>
            <a:endParaRPr lang="ru-RU" sz="1600" b="1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ru-RU" sz="17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ru-RU" sz="17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ЛОТ </a:t>
            </a:r>
            <a:r>
              <a:rPr lang="ru-RU" sz="1700" b="1" dirty="0">
                <a:solidFill>
                  <a:srgbClr val="000000"/>
                </a:solidFill>
                <a:latin typeface="Arial Narrow" panose="020B0606020202030204" pitchFamily="34" charset="0"/>
              </a:rPr>
              <a:t>3 </a:t>
            </a:r>
            <a:r>
              <a:rPr lang="ru-RU" sz="1700" b="1" dirty="0">
                <a:solidFill>
                  <a:srgbClr val="000000"/>
                </a:solidFill>
                <a:latin typeface="Arial Narrow" panose="020B0606020202030204" pitchFamily="34" charset="0"/>
              </a:rPr>
              <a:t>Многофункциональное </a:t>
            </a:r>
            <a:r>
              <a:rPr lang="ru-RU" sz="17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устройство </a:t>
            </a:r>
            <a:r>
              <a:rPr lang="ru-RU" sz="1700" b="1" dirty="0">
                <a:solidFill>
                  <a:srgbClr val="C00000"/>
                </a:solidFill>
                <a:latin typeface="Arial Narrow" panose="020B0606020202030204" pitchFamily="34" charset="0"/>
              </a:rPr>
              <a:t>(контракт заключен)</a:t>
            </a:r>
          </a:p>
          <a:p>
            <a:r>
              <a:rPr lang="ru-RU" sz="17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Arial Narrow" panose="020B0606020202030204" pitchFamily="34" charset="0"/>
                <a:hlinkClick r:id="rId8"/>
              </a:rPr>
              <a:t>https://</a:t>
            </a:r>
            <a:r>
              <a:rPr lang="en-US" sz="1600" b="1" dirty="0" smtClean="0">
                <a:solidFill>
                  <a:srgbClr val="000000"/>
                </a:solidFill>
                <a:latin typeface="Arial Narrow" panose="020B0606020202030204" pitchFamily="34" charset="0"/>
                <a:hlinkClick r:id="rId8"/>
              </a:rPr>
              <a:t>zakupki.gov.ru/epz/order/notice/ea44/view/common-info.html?regNumber=0801500001121000266</a:t>
            </a:r>
            <a:endParaRPr lang="ru-RU" sz="1600" b="1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ru-RU" sz="17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ru-RU" sz="1700" b="1" dirty="0">
                <a:solidFill>
                  <a:srgbClr val="000000"/>
                </a:solidFill>
                <a:latin typeface="Arial Narrow" panose="020B0606020202030204" pitchFamily="34" charset="0"/>
              </a:rPr>
              <a:t>ЛОТ </a:t>
            </a:r>
            <a:r>
              <a:rPr lang="ru-RU" sz="1700" b="1" dirty="0">
                <a:solidFill>
                  <a:srgbClr val="000000"/>
                </a:solidFill>
                <a:latin typeface="Arial Narrow" panose="020B0606020202030204" pitchFamily="34" charset="0"/>
              </a:rPr>
              <a:t>4 Учебно-демонстрационное оборудование </a:t>
            </a:r>
            <a:r>
              <a:rPr lang="ru-RU" sz="1700" b="1" dirty="0">
                <a:solidFill>
                  <a:srgbClr val="000000"/>
                </a:solidFill>
                <a:latin typeface="Arial Narrow" panose="020B0606020202030204" pitchFamily="34" charset="0"/>
              </a:rPr>
              <a:t>(</a:t>
            </a:r>
            <a:r>
              <a:rPr lang="ru-RU" sz="1700" b="1" dirty="0">
                <a:solidFill>
                  <a:srgbClr val="000000"/>
                </a:solidFill>
                <a:latin typeface="Arial Narrow" panose="020B0606020202030204" pitchFamily="34" charset="0"/>
              </a:rPr>
              <a:t>естественно-научная направленность) </a:t>
            </a:r>
            <a:endParaRPr lang="ru-RU" sz="1700" b="1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Arial Narrow" panose="020B0606020202030204" pitchFamily="34" charset="0"/>
                <a:hlinkClick r:id="rId9"/>
              </a:rPr>
              <a:t>https</a:t>
            </a:r>
            <a:r>
              <a:rPr lang="en-US" sz="1600" b="1" dirty="0">
                <a:solidFill>
                  <a:srgbClr val="000000"/>
                </a:solidFill>
                <a:latin typeface="Arial Narrow" panose="020B0606020202030204" pitchFamily="34" charset="0"/>
                <a:hlinkClick r:id="rId9"/>
              </a:rPr>
              <a:t>://</a:t>
            </a:r>
            <a:r>
              <a:rPr lang="en-US" sz="1600" b="1" dirty="0" smtClean="0">
                <a:solidFill>
                  <a:srgbClr val="000000"/>
                </a:solidFill>
                <a:latin typeface="Arial Narrow" panose="020B0606020202030204" pitchFamily="34" charset="0"/>
                <a:hlinkClick r:id="rId9"/>
              </a:rPr>
              <a:t>zakupki.gov.ru/epz/order/notice/ea44/view/common-info.html?regNumber=0801500001121000310</a:t>
            </a:r>
            <a:endParaRPr lang="ru-RU" sz="1600" b="1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ru-RU" sz="17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ru-RU" sz="1700" b="1" dirty="0">
                <a:solidFill>
                  <a:srgbClr val="000000"/>
                </a:solidFill>
                <a:latin typeface="Arial Narrow" panose="020B0606020202030204" pitchFamily="34" charset="0"/>
              </a:rPr>
              <a:t>ЛОТ 5 Учебное оборудование </a:t>
            </a:r>
            <a:r>
              <a:rPr lang="ru-RU" sz="17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(</a:t>
            </a:r>
            <a:r>
              <a:rPr lang="ru-RU" sz="1700" b="1" dirty="0">
                <a:solidFill>
                  <a:srgbClr val="000000"/>
                </a:solidFill>
                <a:latin typeface="Arial Narrow" panose="020B0606020202030204" pitchFamily="34" charset="0"/>
              </a:rPr>
              <a:t>технологическая направленность</a:t>
            </a:r>
            <a:r>
              <a:rPr lang="ru-RU" sz="17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)</a:t>
            </a:r>
          </a:p>
          <a:p>
            <a:r>
              <a:rPr lang="en-US" sz="1600" b="1" dirty="0">
                <a:solidFill>
                  <a:srgbClr val="000000"/>
                </a:solidFill>
                <a:latin typeface="Arial Narrow" panose="020B0606020202030204" pitchFamily="34" charset="0"/>
                <a:hlinkClick r:id="rId10"/>
              </a:rPr>
              <a:t>https://zakupki.gov.ru/epz/order/notice/ea44/view/common-info.html?regNumber=0101500000321000050</a:t>
            </a:r>
            <a:r>
              <a:rPr lang="en-US" sz="1600" b="1" dirty="0" smtClean="0">
                <a:solidFill>
                  <a:srgbClr val="000000"/>
                </a:solidFill>
                <a:latin typeface="Arial Narrow" panose="020B0606020202030204" pitchFamily="34" charset="0"/>
                <a:hlinkClick r:id="rId10"/>
              </a:rPr>
              <a:t>#</a:t>
            </a:r>
            <a:endParaRPr lang="ru-RU" sz="1600" b="1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ru-RU" sz="1700" b="1" dirty="0">
                <a:solidFill>
                  <a:srgbClr val="000000"/>
                </a:solidFill>
                <a:latin typeface="Arial Narrow" panose="020B0606020202030204" pitchFamily="34" charset="0"/>
              </a:rPr>
              <a:t>	</a:t>
            </a:r>
            <a:endParaRPr lang="ru-RU" sz="17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ru-RU" sz="17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ЛОТ 6 </a:t>
            </a:r>
            <a:r>
              <a:rPr lang="ru-RU" sz="1700" b="1" dirty="0">
                <a:solidFill>
                  <a:srgbClr val="000000"/>
                </a:solidFill>
                <a:latin typeface="Arial Narrow" panose="020B0606020202030204" pitchFamily="34" charset="0"/>
              </a:rPr>
              <a:t>Комплект химических </a:t>
            </a:r>
            <a:r>
              <a:rPr lang="ru-RU" sz="1700" b="1" dirty="0">
                <a:solidFill>
                  <a:srgbClr val="C00000"/>
                </a:solidFill>
                <a:latin typeface="Arial Narrow" panose="020B0606020202030204" pitchFamily="34" charset="0"/>
              </a:rPr>
              <a:t>(контракт заключен)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Arial Narrow" panose="020B0606020202030204" pitchFamily="34" charset="0"/>
                <a:hlinkClick r:id="rId11"/>
              </a:rPr>
              <a:t>https</a:t>
            </a:r>
            <a:r>
              <a:rPr lang="en-US" sz="1600" b="1" dirty="0">
                <a:solidFill>
                  <a:srgbClr val="000000"/>
                </a:solidFill>
                <a:latin typeface="Arial Narrow" panose="020B0606020202030204" pitchFamily="34" charset="0"/>
                <a:hlinkClick r:id="rId11"/>
              </a:rPr>
              <a:t>://</a:t>
            </a:r>
            <a:r>
              <a:rPr lang="en-US" sz="1600" b="1" dirty="0" smtClean="0">
                <a:solidFill>
                  <a:srgbClr val="000000"/>
                </a:solidFill>
                <a:latin typeface="Arial Narrow" panose="020B0606020202030204" pitchFamily="34" charset="0"/>
                <a:hlinkClick r:id="rId11"/>
              </a:rPr>
              <a:t>zakupki.gov.ru/epz/order/notice/ea44/view/common-info.html?regNumber=0101200007221000002</a:t>
            </a:r>
            <a:endParaRPr lang="ru-RU" sz="1600" b="1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en-US" sz="17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en-US" sz="17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ru-RU" sz="1700" b="1" dirty="0">
                <a:solidFill>
                  <a:srgbClr val="000000"/>
                </a:solidFill>
                <a:latin typeface="Arial Narrow" panose="020B0606020202030204" pitchFamily="34" charset="0"/>
              </a:rPr>
              <a:t>			</a:t>
            </a:r>
          </a:p>
          <a:p>
            <a:r>
              <a:rPr lang="ru-RU" sz="1700" b="1" dirty="0">
                <a:solidFill>
                  <a:srgbClr val="000000"/>
                </a:solidFill>
                <a:latin typeface="Arial Narrow" panose="020B0606020202030204" pitchFamily="34" charset="0"/>
              </a:rPr>
              <a:t>	</a:t>
            </a:r>
          </a:p>
          <a:p>
            <a:endParaRPr lang="ru-RU" sz="17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42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ож&#10;&#10;Автоматически созданное описание">
            <a:extLst>
              <a:ext uri="{FF2B5EF4-FFF2-40B4-BE49-F238E27FC236}">
                <a16:creationId xmlns:a16="http://schemas.microsoft.com/office/drawing/2014/main" xmlns="" id="{21DF4756-F61C-4A36-85FA-FB0579EC80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84"/>
          <a:stretch/>
        </p:blipFill>
        <p:spPr>
          <a:xfrm>
            <a:off x="7880631" y="179493"/>
            <a:ext cx="1263369" cy="873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118" y="6121546"/>
            <a:ext cx="582107" cy="58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984" y="6237312"/>
            <a:ext cx="1062662" cy="34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араллелограмм 10"/>
          <p:cNvSpPr/>
          <p:nvPr/>
        </p:nvSpPr>
        <p:spPr>
          <a:xfrm rot="18670315">
            <a:off x="-462672" y="1688853"/>
            <a:ext cx="1339429" cy="491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бъект 9"/>
          <p:cNvSpPr txBox="1">
            <a:spLocks/>
          </p:cNvSpPr>
          <p:nvPr/>
        </p:nvSpPr>
        <p:spPr>
          <a:xfrm>
            <a:off x="539552" y="215467"/>
            <a:ext cx="8147248" cy="837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400210" y="120479"/>
            <a:ext cx="8229600" cy="644225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подготовке площадок центров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«Точка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роста» в 2021 году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19023" y="1202494"/>
            <a:ext cx="81003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июня 2021 года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промежуточный мониторинг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подготовить проект зонирования;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обеспечить условия хранения оборудования;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начать ремонтные работы в помещениях;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обеспечить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фотофиксацию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проведения ремонтных работ;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обеспечить процедуру лицензирования программ дополнительного образования.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DF793F-BE88-4906-B441-BF6EA13C9315}"/>
              </a:ext>
            </a:extLst>
          </p:cNvPr>
          <p:cNvSpPr txBox="1"/>
          <p:nvPr/>
        </p:nvSpPr>
        <p:spPr>
          <a:xfrm>
            <a:off x="1047356" y="772066"/>
            <a:ext cx="2842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hangingPunct="0">
              <a:defRPr/>
            </a:pPr>
            <a:r>
              <a:rPr lang="ru-RU" sz="1600" b="1" u="sng" kern="0" cap="all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МОНИТОРИНГ</a:t>
            </a:r>
            <a:endParaRPr lang="ru-RU" sz="1600" b="1" u="sng" kern="0" cap="all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19023" y="3594870"/>
            <a:ext cx="80027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августа 2021 года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итоговый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мониторинг)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завершить ремонтные работы в соответствие с бренд-буком;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обеспечить получение лицензий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осуществление образовательной деятельности образовательных учреждений, на базе которых создаются центры «Точка роста», по подвиду дополнительного образования детей 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взрослых;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направить информационную справку;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направить сведения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 повышении квалификации педагогических работников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направить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фотомониторинг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00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Руководство по дизайну помещений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1939658"/>
            <a:ext cx="4761899" cy="335463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822214" y="1939659"/>
            <a:ext cx="3068398" cy="2190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4000">
              <a:lnSpc>
                <a:spcPct val="150000"/>
              </a:lnSpc>
            </a:pPr>
            <a:r>
              <a:rPr lang="ru-RU" sz="21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ОТВЕЧАЕТ НА ВОПРОСЫ:</a:t>
            </a:r>
            <a:endParaRPr lang="ru-RU" sz="21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4000" indent="-342900">
              <a:spcBef>
                <a:spcPts val="15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1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и сколько помещений</a:t>
            </a:r>
            <a:br>
              <a:rPr lang="ru-RU" sz="21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1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Точка Роста?</a:t>
            </a:r>
          </a:p>
          <a:p>
            <a:pPr marL="324000" indent="-342900">
              <a:spcBef>
                <a:spcPts val="15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1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21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брендировать</a:t>
            </a:r>
            <a:r>
              <a:rPr lang="ru-RU" sz="21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1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1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помещения?</a:t>
            </a:r>
            <a:r>
              <a:rPr lang="ru-RU" sz="135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35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35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40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1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22215" y="3437066"/>
            <a:ext cx="258709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4000">
              <a:lnSpc>
                <a:spcPct val="150000"/>
              </a:lnSpc>
            </a:pPr>
            <a:r>
              <a:rPr lang="ru-RU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РЕКОМЕНДАЦИИ ПО:</a:t>
            </a:r>
            <a:endParaRPr lang="ru-RU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4000" indent="-342900">
              <a:spcBef>
                <a:spcPts val="15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1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Подбору мебели</a:t>
            </a:r>
          </a:p>
          <a:p>
            <a:pPr marL="324000" indent="-342900">
              <a:spcBef>
                <a:spcPts val="15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1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Цветовым решениям</a:t>
            </a:r>
          </a:p>
          <a:p>
            <a:pPr marL="324000" indent="-342900">
              <a:spcBef>
                <a:spcPts val="15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1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Материалам отделки</a:t>
            </a:r>
          </a:p>
          <a:p>
            <a:pPr marL="324000" indent="-342900">
              <a:spcBef>
                <a:spcPts val="15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1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Навигации</a:t>
            </a:r>
          </a:p>
          <a:p>
            <a:pPr marL="324000" indent="-342900">
              <a:spcBef>
                <a:spcPts val="15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1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Декору</a:t>
            </a:r>
            <a:endParaRPr lang="ru-RU" sz="2100" baseline="30000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4000" indent="-342900">
              <a:spcBef>
                <a:spcPts val="15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35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40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1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551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ож&#10;&#10;Автоматически созданное описание">
            <a:extLst>
              <a:ext uri="{FF2B5EF4-FFF2-40B4-BE49-F238E27FC236}">
                <a16:creationId xmlns:a16="http://schemas.microsoft.com/office/drawing/2014/main" xmlns="" id="{21DF4756-F61C-4A36-85FA-FB0579EC80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84"/>
          <a:stretch/>
        </p:blipFill>
        <p:spPr>
          <a:xfrm>
            <a:off x="7880631" y="179493"/>
            <a:ext cx="1263369" cy="873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118" y="6121546"/>
            <a:ext cx="582107" cy="58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984" y="6237312"/>
            <a:ext cx="1062662" cy="34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араллелограмм 10"/>
          <p:cNvSpPr/>
          <p:nvPr/>
        </p:nvSpPr>
        <p:spPr>
          <a:xfrm rot="18670315">
            <a:off x="-462672" y="1688853"/>
            <a:ext cx="1339429" cy="491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бъект 9"/>
          <p:cNvSpPr txBox="1">
            <a:spLocks/>
          </p:cNvSpPr>
          <p:nvPr/>
        </p:nvSpPr>
        <p:spPr>
          <a:xfrm>
            <a:off x="539552" y="215467"/>
            <a:ext cx="8147248" cy="837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Текст 2">
            <a:extLst>
              <a:ext uri="{FF2B5EF4-FFF2-40B4-BE49-F238E27FC236}">
                <a16:creationId xmlns="" xmlns:a16="http://schemas.microsoft.com/office/drawing/2014/main" id="{306E0C3F-FDE5-4C58-9434-B56A0C15D680}"/>
              </a:ext>
            </a:extLst>
          </p:cNvPr>
          <p:cNvSpPr txBox="1">
            <a:spLocks/>
          </p:cNvSpPr>
          <p:nvPr/>
        </p:nvSpPr>
        <p:spPr>
          <a:xfrm>
            <a:off x="1098708" y="2337424"/>
            <a:ext cx="6823710" cy="2291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mtClean="0"/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700" b="1" smtClean="0"/>
              <a:t>Проект зонирования и дизайна центров «Точка роста»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700" b="1" smtClean="0"/>
              <a:t>Республики Башкортостан</a:t>
            </a:r>
            <a:endParaRPr lang="ru-RU" sz="2700" b="1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8BF170A-7C70-4634-BFA9-F637B403E4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182" r="38169"/>
          <a:stretch/>
        </p:blipFill>
        <p:spPr>
          <a:xfrm>
            <a:off x="653181" y="954119"/>
            <a:ext cx="3161582" cy="116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5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B26B29E-1ACA-4BC2-B187-CB31B2B68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15038"/>
            <a:ext cx="6040211" cy="688181"/>
          </a:xfrm>
        </p:spPr>
        <p:txBody>
          <a:bodyPr>
            <a:normAutofit fontScale="90000"/>
          </a:bodyPr>
          <a:lstStyle/>
          <a:p>
            <a:r>
              <a:rPr lang="ru-RU" dirty="0"/>
              <a:t>Брендирование кабинетов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34F078C-8AFC-47DA-9E95-B603FE47E6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95" y="1703219"/>
            <a:ext cx="2854769" cy="21550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6933EF9-EB14-4385-BF5F-85F4FFDF7C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508" y="3806354"/>
            <a:ext cx="2314078" cy="18994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E71ED72-5C60-4EEA-A543-E5C84E43A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966" y="1703219"/>
            <a:ext cx="2573840" cy="178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50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6513</TotalTime>
  <Words>794</Words>
  <Application>Microsoft Office PowerPoint</Application>
  <PresentationFormat>Экран (4:3)</PresentationFormat>
  <Paragraphs>173</Paragraphs>
  <Slides>42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7" baseType="lpstr">
      <vt:lpstr>Arial</vt:lpstr>
      <vt:lpstr>Arial Narrow</vt:lpstr>
      <vt:lpstr>Calibri</vt:lpstr>
      <vt:lpstr>Times New Roman</vt:lpstr>
      <vt:lpstr>Тема Office</vt:lpstr>
      <vt:lpstr>Презентация PowerPoint</vt:lpstr>
      <vt:lpstr>Нормативно правовая база создания центров  «Точка роста в 2021 году»</vt:lpstr>
      <vt:lpstr>Центры «Точка роста» - 2021</vt:lpstr>
      <vt:lpstr>Оснащение центров «Точка роста» в 2021 году</vt:lpstr>
      <vt:lpstr>О текущем статусе закупочных процедур для оснащение центров «Точка роста» в 2021 году</vt:lpstr>
      <vt:lpstr>О подготовке площадок центров «Точка роста» в 2021 году</vt:lpstr>
      <vt:lpstr>Руководство по дизайну помещений</vt:lpstr>
      <vt:lpstr>Презентация PowerPoint</vt:lpstr>
      <vt:lpstr>Брендирование кабинетов</vt:lpstr>
      <vt:lpstr>Сценарии зонирования кабинетов</vt:lpstr>
      <vt:lpstr>Презентация PowerPoint</vt:lpstr>
      <vt:lpstr>Презентация PowerPoint</vt:lpstr>
      <vt:lpstr>План помещений</vt:lpstr>
      <vt:lpstr>ФИЗИЧЕСКАЯ ЛАБОРАТОРИЯ</vt:lpstr>
      <vt:lpstr>Презентация PowerPoint</vt:lpstr>
      <vt:lpstr>РАЗРАБОТАННЫЙ ПРОЕКТ ФИЗИЧЕСКОЙ ЛАБОРАТОРИИ </vt:lpstr>
      <vt:lpstr>РАЗРАБОТАННЫЙ ПРОЕКТ ФИЗИЧЕСКОЙ ЛАБОРАТОРИИ </vt:lpstr>
      <vt:lpstr>ХИМИЧЕСКАЯ И БИОЛОГИЧЕСКАЯ ЛАБОРАТОРИЯ</vt:lpstr>
      <vt:lpstr>Презентация PowerPoint</vt:lpstr>
      <vt:lpstr>РАЗРАБОТАННЫЙ ПРОЕКТ ХИМИЧЕСКОЙ И БИОЛОГИЧЕСКОЙ ЛАБОРАТОРИИ </vt:lpstr>
      <vt:lpstr>РАЗРАБОТАННЫЙ ПРОЕКТ ХИМИЧЕСКОЙ И БИОЛОГИЧЕСКОЙ ЛАБОРАТОРИИ </vt:lpstr>
      <vt:lpstr>ТЕХНОЛОГИЧЕСКАЯ ЛАБОРАТОРИЯ</vt:lpstr>
      <vt:lpstr>РАЗРАБОТАННЫЙ ПРОЕКТ ТЕХНОЛОГИЧЕСКОГО КАБИНЕТА</vt:lpstr>
      <vt:lpstr>РАЗРАБОТАННЫЙ ПРОЕКТ ТЕХНОЛОГИЧЕСКОГО КАБИНЕТА</vt:lpstr>
      <vt:lpstr>Презентация PowerPoint</vt:lpstr>
      <vt:lpstr>Презентация PowerPoint</vt:lpstr>
      <vt:lpstr>ФИЗИЧЕСКАЯ ЛАБОРАТОРИЯ</vt:lpstr>
      <vt:lpstr>Презентация PowerPoint</vt:lpstr>
      <vt:lpstr>Презентация PowerPoint</vt:lpstr>
      <vt:lpstr>Презентация PowerPoint</vt:lpstr>
      <vt:lpstr>ХИМИЧЕСКАЯ И БИОЛОГИЧЕСКАЯ ЛАБОРАТОРИЯ</vt:lpstr>
      <vt:lpstr>Презентация PowerPoint</vt:lpstr>
      <vt:lpstr>Презентация PowerPoint</vt:lpstr>
      <vt:lpstr>Презентация PowerPoint</vt:lpstr>
      <vt:lpstr>БИБЛИОТЕКА</vt:lpstr>
      <vt:lpstr>Презентация PowerPoint</vt:lpstr>
      <vt:lpstr>Презентация PowerPoint</vt:lpstr>
      <vt:lpstr>Презентация PowerPoint</vt:lpstr>
      <vt:lpstr>ЗОНА РЕКРЕАЦИИ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Васильева Татьяна Васильевна</dc:creator>
  <cp:lastModifiedBy>Васильева Татьяна Васильевна</cp:lastModifiedBy>
  <cp:revision>150</cp:revision>
  <cp:lastPrinted>2021-01-19T10:17:52Z</cp:lastPrinted>
  <dcterms:created xsi:type="dcterms:W3CDTF">2020-07-09T03:40:40Z</dcterms:created>
  <dcterms:modified xsi:type="dcterms:W3CDTF">2021-05-21T08:00:01Z</dcterms:modified>
</cp:coreProperties>
</file>